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6" r:id="rId2"/>
  </p:sldMasterIdLst>
  <p:notesMasterIdLst>
    <p:notesMasterId r:id="rId42"/>
  </p:notesMasterIdLst>
  <p:sldIdLst>
    <p:sldId id="301" r:id="rId3"/>
    <p:sldId id="370" r:id="rId4"/>
    <p:sldId id="400" r:id="rId5"/>
    <p:sldId id="406" r:id="rId6"/>
    <p:sldId id="367" r:id="rId7"/>
    <p:sldId id="347" r:id="rId8"/>
    <p:sldId id="411" r:id="rId9"/>
    <p:sldId id="350" r:id="rId10"/>
    <p:sldId id="369" r:id="rId11"/>
    <p:sldId id="352" r:id="rId12"/>
    <p:sldId id="371" r:id="rId13"/>
    <p:sldId id="329" r:id="rId14"/>
    <p:sldId id="383" r:id="rId15"/>
    <p:sldId id="384" r:id="rId16"/>
    <p:sldId id="385" r:id="rId17"/>
    <p:sldId id="386" r:id="rId18"/>
    <p:sldId id="387" r:id="rId19"/>
    <p:sldId id="342" r:id="rId20"/>
    <p:sldId id="394" r:id="rId21"/>
    <p:sldId id="395" r:id="rId22"/>
    <p:sldId id="396" r:id="rId23"/>
    <p:sldId id="397" r:id="rId24"/>
    <p:sldId id="399" r:id="rId25"/>
    <p:sldId id="412" r:id="rId26"/>
    <p:sldId id="372" r:id="rId27"/>
    <p:sldId id="390" r:id="rId28"/>
    <p:sldId id="373" r:id="rId29"/>
    <p:sldId id="378" r:id="rId30"/>
    <p:sldId id="374" r:id="rId31"/>
    <p:sldId id="405" r:id="rId32"/>
    <p:sldId id="410" r:id="rId33"/>
    <p:sldId id="389" r:id="rId34"/>
    <p:sldId id="379" r:id="rId35"/>
    <p:sldId id="393" r:id="rId36"/>
    <p:sldId id="382" r:id="rId37"/>
    <p:sldId id="377" r:id="rId38"/>
    <p:sldId id="375" r:id="rId39"/>
    <p:sldId id="376" r:id="rId40"/>
    <p:sldId id="348" r:id="rId41"/>
  </p:sldIdLst>
  <p:sldSz cx="9144000" cy="6858000" type="screen4x3"/>
  <p:notesSz cx="6858000" cy="99472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EF5E4FDB-5EEF-4AB6-A344-64B1AF6B49C8}">
          <p14:sldIdLst>
            <p14:sldId id="301"/>
            <p14:sldId id="370"/>
          </p14:sldIdLst>
        </p14:section>
        <p14:section name="多元升等" id="{21E27EC1-33D6-43A0-9652-96C8D80A9370}">
          <p14:sldIdLst>
            <p14:sldId id="400"/>
            <p14:sldId id="406"/>
            <p14:sldId id="367"/>
            <p14:sldId id="347"/>
            <p14:sldId id="411"/>
            <p14:sldId id="350"/>
            <p14:sldId id="369"/>
            <p14:sldId id="352"/>
            <p14:sldId id="371"/>
            <p14:sldId id="329"/>
            <p14:sldId id="383"/>
            <p14:sldId id="384"/>
            <p14:sldId id="385"/>
            <p14:sldId id="386"/>
            <p14:sldId id="387"/>
            <p14:sldId id="342"/>
            <p14:sldId id="394"/>
            <p14:sldId id="395"/>
            <p14:sldId id="396"/>
            <p14:sldId id="397"/>
            <p14:sldId id="399"/>
            <p14:sldId id="412"/>
            <p14:sldId id="372"/>
            <p14:sldId id="390"/>
            <p14:sldId id="373"/>
            <p14:sldId id="378"/>
          </p14:sldIdLst>
        </p14:section>
        <p14:section name="聘任" id="{886406C6-CDD9-4646-AD7D-36419EA1FCC3}">
          <p14:sldIdLst>
            <p14:sldId id="374"/>
            <p14:sldId id="405"/>
            <p14:sldId id="410"/>
            <p14:sldId id="389"/>
            <p14:sldId id="379"/>
            <p14:sldId id="393"/>
            <p14:sldId id="382"/>
            <p14:sldId id="377"/>
            <p14:sldId id="375"/>
            <p14:sldId id="376"/>
            <p14:sldId id="3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0C0C0"/>
    <a:srgbClr val="CCFFCC"/>
    <a:srgbClr val="FFEEB7"/>
    <a:srgbClr val="CCFFFF"/>
    <a:srgbClr val="FFFFCC"/>
    <a:srgbClr val="DDFCFF"/>
    <a:srgbClr val="DDFFDD"/>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3" autoAdjust="0"/>
    <p:restoredTop sz="95923" autoAdjust="0"/>
  </p:normalViewPr>
  <p:slideViewPr>
    <p:cSldViewPr>
      <p:cViewPr varScale="1">
        <p:scale>
          <a:sx n="86" d="100"/>
          <a:sy n="86" d="100"/>
        </p:scale>
        <p:origin x="1363" y="67"/>
      </p:cViewPr>
      <p:guideLst>
        <p:guide orient="horz" pos="2160"/>
        <p:guide pos="2880"/>
      </p:guideLst>
    </p:cSldViewPr>
  </p:slideViewPr>
  <p:outlineViewPr>
    <p:cViewPr>
      <p:scale>
        <a:sx n="33" d="100"/>
        <a:sy n="33" d="100"/>
      </p:scale>
      <p:origin x="0" y="138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DC7F31-CF86-4A92-B8D2-F78EA974E330}"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zh-TW" altLang="en-US"/>
        </a:p>
      </dgm:t>
    </dgm:pt>
    <dgm:pt modelId="{64F01DD0-D688-4244-AD43-6F4D99C83CF9}">
      <dgm:prSet phldrT="[文字]"/>
      <dgm:spPr/>
      <dgm:t>
        <a:bodyPr/>
        <a:lstStyle/>
        <a:p>
          <a:r>
            <a:rPr lang="zh-TW" altLang="en-US" dirty="0"/>
            <a:t>策發會</a:t>
          </a:r>
        </a:p>
      </dgm:t>
    </dgm:pt>
    <dgm:pt modelId="{053C4D6E-7E78-495D-A4FC-F46395A3AC2B}" type="parTrans" cxnId="{9288D826-4E58-41BB-848D-8AEEE866F92E}">
      <dgm:prSet/>
      <dgm:spPr/>
      <dgm:t>
        <a:bodyPr/>
        <a:lstStyle/>
        <a:p>
          <a:endParaRPr lang="zh-TW" altLang="en-US"/>
        </a:p>
      </dgm:t>
    </dgm:pt>
    <dgm:pt modelId="{5B9A9AD1-2AB6-47D5-BE68-DD049E3F1EE4}" type="sibTrans" cxnId="{9288D826-4E58-41BB-848D-8AEEE866F92E}">
      <dgm:prSet/>
      <dgm:spPr/>
      <dgm:t>
        <a:bodyPr/>
        <a:lstStyle/>
        <a:p>
          <a:endParaRPr lang="zh-TW" altLang="en-US"/>
        </a:p>
      </dgm:t>
    </dgm:pt>
    <dgm:pt modelId="{D09A89C7-32B9-47ED-81E4-3D11C82C21B1}">
      <dgm:prSet phldrT="[文字]"/>
      <dgm:spPr/>
      <dgm:t>
        <a:bodyPr/>
        <a:lstStyle/>
        <a:p>
          <a:r>
            <a:rPr lang="en-US" altLang="zh-TW" dirty="0"/>
            <a:t>3/01</a:t>
          </a:r>
          <a:r>
            <a:rPr lang="zh-TW" altLang="en-US" dirty="0"/>
            <a:t>前、</a:t>
          </a:r>
          <a:r>
            <a:rPr lang="en-US" altLang="zh-TW" dirty="0"/>
            <a:t>9/01</a:t>
          </a:r>
          <a:r>
            <a:rPr lang="zh-TW" altLang="en-US" dirty="0"/>
            <a:t>前提案送交人事室彙整</a:t>
          </a:r>
          <a:r>
            <a:rPr lang="en-US" altLang="zh-TW" dirty="0"/>
            <a:t>(</a:t>
          </a:r>
          <a:r>
            <a:rPr lang="zh-TW" dirty="0"/>
            <a:t>單位師資結構分析表</a:t>
          </a:r>
          <a:r>
            <a:rPr lang="en-US" altLang="zh-TW" dirty="0"/>
            <a:t>)</a:t>
          </a:r>
          <a:endParaRPr lang="zh-TW" altLang="en-US" dirty="0"/>
        </a:p>
      </dgm:t>
    </dgm:pt>
    <dgm:pt modelId="{7B637462-A685-41C5-81F8-6EDB4419421D}" type="parTrans" cxnId="{D0E47A06-7CC8-40E6-A8F4-200EE36159E3}">
      <dgm:prSet/>
      <dgm:spPr/>
      <dgm:t>
        <a:bodyPr/>
        <a:lstStyle/>
        <a:p>
          <a:endParaRPr lang="zh-TW" altLang="en-US"/>
        </a:p>
      </dgm:t>
    </dgm:pt>
    <dgm:pt modelId="{A41AF5BB-907A-481F-839F-5BA03CCEEE64}" type="sibTrans" cxnId="{D0E47A06-7CC8-40E6-A8F4-200EE36159E3}">
      <dgm:prSet/>
      <dgm:spPr/>
      <dgm:t>
        <a:bodyPr/>
        <a:lstStyle/>
        <a:p>
          <a:endParaRPr lang="zh-TW" altLang="en-US"/>
        </a:p>
      </dgm:t>
    </dgm:pt>
    <dgm:pt modelId="{3A67DBC4-3CF6-4BA3-A480-5CECF09C8353}">
      <dgm:prSet phldrT="[文字]"/>
      <dgm:spPr/>
      <dgm:t>
        <a:bodyPr/>
        <a:lstStyle/>
        <a:p>
          <a:r>
            <a:rPr lang="en-US" altLang="zh-TW" dirty="0"/>
            <a:t>3</a:t>
          </a:r>
          <a:r>
            <a:rPr lang="zh-TW" altLang="en-US" dirty="0"/>
            <a:t>月底、</a:t>
          </a:r>
          <a:r>
            <a:rPr lang="en-US" altLang="zh-TW" dirty="0"/>
            <a:t>9</a:t>
          </a:r>
          <a:r>
            <a:rPr lang="zh-TW" altLang="en-US" dirty="0"/>
            <a:t>月底審議</a:t>
          </a:r>
        </a:p>
      </dgm:t>
    </dgm:pt>
    <dgm:pt modelId="{AF83480C-3633-47B6-AD17-316F41CB2095}" type="parTrans" cxnId="{EB5D26EF-979E-4AB9-A552-CB272C78910D}">
      <dgm:prSet/>
      <dgm:spPr/>
      <dgm:t>
        <a:bodyPr/>
        <a:lstStyle/>
        <a:p>
          <a:endParaRPr lang="zh-TW" altLang="en-US"/>
        </a:p>
      </dgm:t>
    </dgm:pt>
    <dgm:pt modelId="{94C3FF85-F603-44C0-82E5-0D21209D351B}" type="sibTrans" cxnId="{EB5D26EF-979E-4AB9-A552-CB272C78910D}">
      <dgm:prSet/>
      <dgm:spPr/>
      <dgm:t>
        <a:bodyPr/>
        <a:lstStyle/>
        <a:p>
          <a:endParaRPr lang="zh-TW" altLang="en-US"/>
        </a:p>
      </dgm:t>
    </dgm:pt>
    <dgm:pt modelId="{1FB27F9E-26C8-442F-9577-F29319EF7FF9}">
      <dgm:prSet phldrT="[文字]"/>
      <dgm:spPr/>
      <dgm:t>
        <a:bodyPr/>
        <a:lstStyle/>
        <a:p>
          <a:r>
            <a:rPr lang="zh-TW" altLang="en-US" dirty="0"/>
            <a:t>系教評</a:t>
          </a:r>
        </a:p>
      </dgm:t>
    </dgm:pt>
    <dgm:pt modelId="{2AEB71F0-3A1F-4EC9-88C1-CC62251A5131}" type="parTrans" cxnId="{547301CB-9D5F-40B5-AF85-80CAB296364D}">
      <dgm:prSet/>
      <dgm:spPr/>
      <dgm:t>
        <a:bodyPr/>
        <a:lstStyle/>
        <a:p>
          <a:endParaRPr lang="zh-TW" altLang="en-US"/>
        </a:p>
      </dgm:t>
    </dgm:pt>
    <dgm:pt modelId="{3A30B626-A243-4438-92EF-61E9DD7F5C64}" type="sibTrans" cxnId="{547301CB-9D5F-40B5-AF85-80CAB296364D}">
      <dgm:prSet/>
      <dgm:spPr/>
      <dgm:t>
        <a:bodyPr/>
        <a:lstStyle/>
        <a:p>
          <a:endParaRPr lang="zh-TW" altLang="en-US"/>
        </a:p>
      </dgm:t>
    </dgm:pt>
    <dgm:pt modelId="{E59AA6FB-C324-4931-95EB-E03C171D6F74}">
      <dgm:prSet phldrT="[文字]"/>
      <dgm:spPr/>
      <dgm:t>
        <a:bodyPr/>
        <a:lstStyle/>
        <a:p>
          <a:r>
            <a:rPr lang="zh-TW" altLang="en-US" dirty="0"/>
            <a:t>列案備查：本次徵審辦理情形</a:t>
          </a:r>
        </a:p>
      </dgm:t>
    </dgm:pt>
    <dgm:pt modelId="{45EC6BBB-147A-47C3-8272-0E419FBBA9DC}" type="parTrans" cxnId="{56899117-0AD5-4624-8698-B4FECF887947}">
      <dgm:prSet/>
      <dgm:spPr/>
      <dgm:t>
        <a:bodyPr/>
        <a:lstStyle/>
        <a:p>
          <a:endParaRPr lang="zh-TW" altLang="en-US"/>
        </a:p>
      </dgm:t>
    </dgm:pt>
    <dgm:pt modelId="{D79225F6-6F8B-448E-BAA0-1024143578B5}" type="sibTrans" cxnId="{56899117-0AD5-4624-8698-B4FECF887947}">
      <dgm:prSet/>
      <dgm:spPr/>
      <dgm:t>
        <a:bodyPr/>
        <a:lstStyle/>
        <a:p>
          <a:endParaRPr lang="zh-TW" altLang="en-US"/>
        </a:p>
      </dgm:t>
    </dgm:pt>
    <dgm:pt modelId="{710FEB7E-F4A1-4D99-BB1F-1F05BBE29654}">
      <dgm:prSet phldrT="[文字]"/>
      <dgm:spPr/>
      <dgm:t>
        <a:bodyPr/>
        <a:lstStyle/>
        <a:p>
          <a:r>
            <a:rPr lang="zh-TW" altLang="en-US" dirty="0"/>
            <a:t>院教評</a:t>
          </a:r>
        </a:p>
      </dgm:t>
    </dgm:pt>
    <dgm:pt modelId="{432CFA29-CF81-4208-8003-D00BD0AF6D5B}" type="parTrans" cxnId="{879D95AA-22A5-47C3-BB12-500DA80A7BA3}">
      <dgm:prSet/>
      <dgm:spPr/>
      <dgm:t>
        <a:bodyPr/>
        <a:lstStyle/>
        <a:p>
          <a:endParaRPr lang="zh-TW" altLang="en-US"/>
        </a:p>
      </dgm:t>
    </dgm:pt>
    <dgm:pt modelId="{57A27202-F272-4062-9998-C7E391FE2E4B}" type="sibTrans" cxnId="{879D95AA-22A5-47C3-BB12-500DA80A7BA3}">
      <dgm:prSet/>
      <dgm:spPr/>
      <dgm:t>
        <a:bodyPr/>
        <a:lstStyle/>
        <a:p>
          <a:endParaRPr lang="zh-TW" altLang="en-US"/>
        </a:p>
      </dgm:t>
    </dgm:pt>
    <dgm:pt modelId="{A9938C8D-9CEB-4867-A30C-3176397601AA}">
      <dgm:prSet phldrT="[文字]"/>
      <dgm:spPr/>
      <dgm:t>
        <a:bodyPr/>
        <a:lstStyle/>
        <a:p>
          <a:r>
            <a:rPr lang="zh-TW" altLang="en-US" dirty="0"/>
            <a:t>未具教師資格者，</a:t>
          </a:r>
          <a:r>
            <a:rPr lang="zh-TW" b="0" dirty="0"/>
            <a:t>應就其學位論文送三名外審委員審查，至少須二名委員外審評分達通過標準。</a:t>
          </a:r>
          <a:endParaRPr lang="zh-TW" altLang="en-US" b="0" dirty="0"/>
        </a:p>
      </dgm:t>
    </dgm:pt>
    <dgm:pt modelId="{2CB467F8-1DC4-44E9-A068-CEC8772D0897}" type="parTrans" cxnId="{B002CAF5-012B-4E1A-86C3-2F2CE6CA2C2D}">
      <dgm:prSet/>
      <dgm:spPr/>
      <dgm:t>
        <a:bodyPr/>
        <a:lstStyle/>
        <a:p>
          <a:endParaRPr lang="zh-TW" altLang="en-US"/>
        </a:p>
      </dgm:t>
    </dgm:pt>
    <dgm:pt modelId="{37903F0C-2038-4DDA-A546-9E54825574F1}" type="sibTrans" cxnId="{B002CAF5-012B-4E1A-86C3-2F2CE6CA2C2D}">
      <dgm:prSet/>
      <dgm:spPr/>
      <dgm:t>
        <a:bodyPr/>
        <a:lstStyle/>
        <a:p>
          <a:endParaRPr lang="zh-TW" altLang="en-US"/>
        </a:p>
      </dgm:t>
    </dgm:pt>
    <dgm:pt modelId="{5F602B6E-59F6-48C0-B611-2987C7CDE8AD}">
      <dgm:prSet phldrT="[文字]"/>
      <dgm:spPr/>
      <dgm:t>
        <a:bodyPr/>
        <a:lstStyle/>
        <a:p>
          <a:r>
            <a:rPr lang="zh-TW" altLang="en-US" dirty="0"/>
            <a:t>校教評</a:t>
          </a:r>
        </a:p>
      </dgm:t>
    </dgm:pt>
    <dgm:pt modelId="{15E6E77F-06D3-43D7-9BD4-AF5E10C9A2CB}" type="parTrans" cxnId="{CAF8F51E-AB22-4251-B667-D459172C6547}">
      <dgm:prSet/>
      <dgm:spPr/>
      <dgm:t>
        <a:bodyPr/>
        <a:lstStyle/>
        <a:p>
          <a:endParaRPr lang="zh-TW" altLang="en-US"/>
        </a:p>
      </dgm:t>
    </dgm:pt>
    <dgm:pt modelId="{86DAD6E8-7E7C-49AD-9028-4FBC743CAE1D}" type="sibTrans" cxnId="{CAF8F51E-AB22-4251-B667-D459172C6547}">
      <dgm:prSet/>
      <dgm:spPr/>
      <dgm:t>
        <a:bodyPr/>
        <a:lstStyle/>
        <a:p>
          <a:endParaRPr lang="zh-TW" altLang="en-US"/>
        </a:p>
      </dgm:t>
    </dgm:pt>
    <dgm:pt modelId="{6007459F-D6EE-4DF1-BF60-91998539155B}">
      <dgm:prSet phldrT="[文字]"/>
      <dgm:spPr/>
      <dgm:t>
        <a:bodyPr/>
        <a:lstStyle/>
        <a:p>
          <a:r>
            <a:rPr lang="zh-TW" altLang="en-US" dirty="0"/>
            <a:t>徵選</a:t>
          </a:r>
        </a:p>
      </dgm:t>
    </dgm:pt>
    <dgm:pt modelId="{34F97F88-D58D-4356-946E-EA8C9B34E460}" type="parTrans" cxnId="{34A835C8-8766-48F1-96E8-FEE9DA3198AC}">
      <dgm:prSet/>
      <dgm:spPr/>
      <dgm:t>
        <a:bodyPr/>
        <a:lstStyle/>
        <a:p>
          <a:endParaRPr lang="zh-TW" altLang="en-US"/>
        </a:p>
      </dgm:t>
    </dgm:pt>
    <dgm:pt modelId="{7A2B4F86-65C1-4B6C-8EA7-47ACFDCCD83D}" type="sibTrans" cxnId="{34A835C8-8766-48F1-96E8-FEE9DA3198AC}">
      <dgm:prSet/>
      <dgm:spPr/>
      <dgm:t>
        <a:bodyPr/>
        <a:lstStyle/>
        <a:p>
          <a:endParaRPr lang="zh-TW" altLang="en-US"/>
        </a:p>
      </dgm:t>
    </dgm:pt>
    <dgm:pt modelId="{068356EE-C287-41AB-B494-2E258751A9D6}">
      <dgm:prSet custT="1"/>
      <dgm:spPr/>
      <dgm:t>
        <a:bodyPr/>
        <a:lstStyle/>
        <a:p>
          <a:r>
            <a:rPr lang="zh-TW" sz="1500" kern="1200" dirty="0">
              <a:solidFill>
                <a:prstClr val="black">
                  <a:hueOff val="0"/>
                  <a:satOff val="0"/>
                  <a:lumOff val="0"/>
                  <a:alphaOff val="0"/>
                </a:prstClr>
              </a:solidFill>
              <a:latin typeface="Calibri" panose="020F0502020204030204"/>
              <a:ea typeface="新細明體" panose="02020500000000000000" pitchFamily="18" charset="-120"/>
              <a:cs typeface="+mn-cs"/>
            </a:rPr>
            <a:t>人事室上網刊載徵才訊息及收受應徵文件</a:t>
          </a:r>
          <a:endParaRPr lang="zh-TW" altLang="en-US" sz="1500" kern="1200" dirty="0">
            <a:solidFill>
              <a:prstClr val="black">
                <a:hueOff val="0"/>
                <a:satOff val="0"/>
                <a:lumOff val="0"/>
                <a:alphaOff val="0"/>
              </a:prstClr>
            </a:solidFill>
            <a:latin typeface="Calibri" panose="020F0502020204030204"/>
            <a:ea typeface="新細明體" panose="02020500000000000000" pitchFamily="18" charset="-120"/>
            <a:cs typeface="+mn-cs"/>
          </a:endParaRPr>
        </a:p>
      </dgm:t>
    </dgm:pt>
    <dgm:pt modelId="{81A75642-04DD-4A50-9784-A1A344759C5C}" type="parTrans" cxnId="{3FC0E1FE-E5DB-4C87-8B2B-12FECC85BA93}">
      <dgm:prSet/>
      <dgm:spPr/>
      <dgm:t>
        <a:bodyPr/>
        <a:lstStyle/>
        <a:p>
          <a:endParaRPr lang="zh-TW" altLang="en-US"/>
        </a:p>
      </dgm:t>
    </dgm:pt>
    <dgm:pt modelId="{AC49AA49-71E1-42F4-9B81-36FCA89BF14E}" type="sibTrans" cxnId="{3FC0E1FE-E5DB-4C87-8B2B-12FECC85BA93}">
      <dgm:prSet/>
      <dgm:spPr/>
      <dgm:t>
        <a:bodyPr/>
        <a:lstStyle/>
        <a:p>
          <a:endParaRPr lang="zh-TW" altLang="en-US"/>
        </a:p>
      </dgm:t>
    </dgm:pt>
    <dgm:pt modelId="{3D8D4828-7B61-4C57-9930-9EDA7DDD8B5C}">
      <dgm:prSet custT="1"/>
      <dgm:spPr/>
      <dgm:t>
        <a:bodyPr/>
        <a:lstStyle/>
        <a:p>
          <a:r>
            <a:rPr lang="zh-TW" altLang="en-US" sz="1500" kern="1200" dirty="0"/>
            <a:t>系、所進行徵選事宜：</a:t>
          </a:r>
          <a:r>
            <a:rPr lang="zh-TW" altLang="en-US" sz="1500" b="0" u="none" kern="1200" dirty="0"/>
            <a:t>應審議所有應徵人員資料，並載明原因作成紀錄送各級教評會備查。</a:t>
          </a:r>
        </a:p>
      </dgm:t>
    </dgm:pt>
    <dgm:pt modelId="{12F0703F-3FE1-4E8F-B613-BA8322473219}" type="parTrans" cxnId="{933D47DB-60A6-4466-85BF-111AAE6D0388}">
      <dgm:prSet/>
      <dgm:spPr/>
      <dgm:t>
        <a:bodyPr/>
        <a:lstStyle/>
        <a:p>
          <a:endParaRPr lang="zh-TW" altLang="en-US"/>
        </a:p>
      </dgm:t>
    </dgm:pt>
    <dgm:pt modelId="{A69AA9B5-C241-4642-AA6A-B67B6D503D94}" type="sibTrans" cxnId="{933D47DB-60A6-4466-85BF-111AAE6D0388}">
      <dgm:prSet/>
      <dgm:spPr/>
      <dgm:t>
        <a:bodyPr/>
        <a:lstStyle/>
        <a:p>
          <a:endParaRPr lang="zh-TW" altLang="en-US"/>
        </a:p>
      </dgm:t>
    </dgm:pt>
    <dgm:pt modelId="{7DC647F6-4FCE-452B-92B7-8935137CF142}">
      <dgm:prSet phldrT="[文字]"/>
      <dgm:spPr/>
      <dgm:t>
        <a:bodyPr/>
        <a:lstStyle/>
        <a:p>
          <a:r>
            <a:rPr lang="zh-TW" altLang="en-US" dirty="0"/>
            <a:t>列案備查：本次徵審辦理情形</a:t>
          </a:r>
          <a:endParaRPr lang="zh-TW" altLang="en-US" b="0" dirty="0"/>
        </a:p>
      </dgm:t>
    </dgm:pt>
    <dgm:pt modelId="{8F62D17B-36BC-49A6-BABE-3B4AB5A2F66A}" type="parTrans" cxnId="{6E5910DA-A390-496B-B953-AF42458C4318}">
      <dgm:prSet/>
      <dgm:spPr/>
      <dgm:t>
        <a:bodyPr/>
        <a:lstStyle/>
        <a:p>
          <a:endParaRPr lang="zh-TW" altLang="en-US"/>
        </a:p>
      </dgm:t>
    </dgm:pt>
    <dgm:pt modelId="{CA185643-F48E-4D9B-9744-C26168A7DBA7}" type="sibTrans" cxnId="{6E5910DA-A390-496B-B953-AF42458C4318}">
      <dgm:prSet/>
      <dgm:spPr/>
      <dgm:t>
        <a:bodyPr/>
        <a:lstStyle/>
        <a:p>
          <a:endParaRPr lang="zh-TW" altLang="en-US"/>
        </a:p>
      </dgm:t>
    </dgm:pt>
    <dgm:pt modelId="{9446DBC8-5E16-4418-AF75-C1216954C2DC}">
      <dgm:prSet/>
      <dgm:spPr/>
      <dgm:t>
        <a:bodyPr/>
        <a:lstStyle/>
        <a:p>
          <a:r>
            <a:rPr lang="zh-TW" altLang="en-US" dirty="0"/>
            <a:t>列案備查：本次徵審辦理情形</a:t>
          </a:r>
        </a:p>
      </dgm:t>
    </dgm:pt>
    <dgm:pt modelId="{6F1D1D7B-2F1C-4041-B1CE-384DCAB67C17}" type="parTrans" cxnId="{81F31F8B-1FDD-431D-84A9-0402288FA81E}">
      <dgm:prSet/>
      <dgm:spPr/>
      <dgm:t>
        <a:bodyPr/>
        <a:lstStyle/>
        <a:p>
          <a:endParaRPr lang="zh-TW" altLang="en-US"/>
        </a:p>
      </dgm:t>
    </dgm:pt>
    <dgm:pt modelId="{EE5C6EF2-A05D-4BD3-9F40-85C2F3CD90C9}" type="sibTrans" cxnId="{81F31F8B-1FDD-431D-84A9-0402288FA81E}">
      <dgm:prSet/>
      <dgm:spPr/>
      <dgm:t>
        <a:bodyPr/>
        <a:lstStyle/>
        <a:p>
          <a:endParaRPr lang="zh-TW" altLang="en-US"/>
        </a:p>
      </dgm:t>
    </dgm:pt>
    <dgm:pt modelId="{6EA06108-84AD-4D85-8275-58DC66CAD6E1}">
      <dgm:prSet phldrT="[文字]"/>
      <dgm:spPr/>
      <dgm:t>
        <a:bodyPr/>
        <a:lstStyle/>
        <a:p>
          <a:r>
            <a:rPr lang="zh-TW" altLang="en-US" dirty="0"/>
            <a:t>聘定</a:t>
          </a:r>
        </a:p>
      </dgm:t>
    </dgm:pt>
    <dgm:pt modelId="{6198E8CE-339B-4970-B7E9-0596EC207F16}" type="parTrans" cxnId="{55437511-4DA1-4910-A12E-FCDF66A07282}">
      <dgm:prSet/>
      <dgm:spPr/>
      <dgm:t>
        <a:bodyPr/>
        <a:lstStyle/>
        <a:p>
          <a:endParaRPr lang="zh-TW" altLang="en-US"/>
        </a:p>
      </dgm:t>
    </dgm:pt>
    <dgm:pt modelId="{69DB55BF-96F6-4570-B492-51F78010922B}" type="sibTrans" cxnId="{55437511-4DA1-4910-A12E-FCDF66A07282}">
      <dgm:prSet/>
      <dgm:spPr/>
      <dgm:t>
        <a:bodyPr/>
        <a:lstStyle/>
        <a:p>
          <a:endParaRPr lang="zh-TW" altLang="en-US"/>
        </a:p>
      </dgm:t>
    </dgm:pt>
    <dgm:pt modelId="{03135686-4CA8-415E-B708-D92CCAF11DB3}">
      <dgm:prSet/>
      <dgm:spPr/>
      <dgm:t>
        <a:bodyPr/>
        <a:lstStyle/>
        <a:p>
          <a:r>
            <a:rPr lang="en-US" altLang="zh-TW" dirty="0"/>
            <a:t>7</a:t>
          </a:r>
          <a:r>
            <a:rPr lang="zh-TW" altLang="en-US" dirty="0"/>
            <a:t>月底前、</a:t>
          </a:r>
          <a:r>
            <a:rPr lang="en-US" altLang="zh-TW" dirty="0"/>
            <a:t>1</a:t>
          </a:r>
          <a:r>
            <a:rPr lang="zh-TW" altLang="en-US" dirty="0"/>
            <a:t>月底前聘定</a:t>
          </a:r>
        </a:p>
      </dgm:t>
    </dgm:pt>
    <dgm:pt modelId="{1F6A1CC7-33D0-48D3-9DF9-CB2BCB581600}" type="parTrans" cxnId="{1AF2E1C8-CD13-4FBB-A02F-793BAC55189C}">
      <dgm:prSet/>
      <dgm:spPr/>
      <dgm:t>
        <a:bodyPr/>
        <a:lstStyle/>
        <a:p>
          <a:endParaRPr lang="zh-TW" altLang="en-US"/>
        </a:p>
      </dgm:t>
    </dgm:pt>
    <dgm:pt modelId="{A53992E6-10F6-438B-A60C-C591FA3B0B61}" type="sibTrans" cxnId="{1AF2E1C8-CD13-4FBB-A02F-793BAC55189C}">
      <dgm:prSet/>
      <dgm:spPr/>
      <dgm:t>
        <a:bodyPr/>
        <a:lstStyle/>
        <a:p>
          <a:endParaRPr lang="zh-TW" altLang="en-US"/>
        </a:p>
      </dgm:t>
    </dgm:pt>
    <dgm:pt modelId="{23ADB870-A321-4E32-852A-5D446A06F72A}" type="pres">
      <dgm:prSet presAssocID="{DDDC7F31-CF86-4A92-B8D2-F78EA974E330}" presName="linearFlow" presStyleCnt="0">
        <dgm:presLayoutVars>
          <dgm:dir/>
          <dgm:animLvl val="lvl"/>
          <dgm:resizeHandles val="exact"/>
        </dgm:presLayoutVars>
      </dgm:prSet>
      <dgm:spPr/>
    </dgm:pt>
    <dgm:pt modelId="{A184590D-AC5E-4B41-8E2A-1AB759CB6DC3}" type="pres">
      <dgm:prSet presAssocID="{64F01DD0-D688-4244-AD43-6F4D99C83CF9}" presName="composite" presStyleCnt="0"/>
      <dgm:spPr/>
    </dgm:pt>
    <dgm:pt modelId="{195851F1-821B-4DC6-AA24-08501C780EC1}" type="pres">
      <dgm:prSet presAssocID="{64F01DD0-D688-4244-AD43-6F4D99C83CF9}" presName="parentText" presStyleLbl="alignNode1" presStyleIdx="0" presStyleCnt="6">
        <dgm:presLayoutVars>
          <dgm:chMax val="1"/>
          <dgm:bulletEnabled val="1"/>
        </dgm:presLayoutVars>
      </dgm:prSet>
      <dgm:spPr/>
    </dgm:pt>
    <dgm:pt modelId="{12360232-E812-4358-ACE3-86CE23B98362}" type="pres">
      <dgm:prSet presAssocID="{64F01DD0-D688-4244-AD43-6F4D99C83CF9}" presName="descendantText" presStyleLbl="alignAcc1" presStyleIdx="0" presStyleCnt="6" custLinFactNeighborX="270">
        <dgm:presLayoutVars>
          <dgm:bulletEnabled val="1"/>
        </dgm:presLayoutVars>
      </dgm:prSet>
      <dgm:spPr/>
    </dgm:pt>
    <dgm:pt modelId="{829060CD-FB6E-4C16-8E42-390AA09B56D4}" type="pres">
      <dgm:prSet presAssocID="{5B9A9AD1-2AB6-47D5-BE68-DD049E3F1EE4}" presName="sp" presStyleCnt="0"/>
      <dgm:spPr/>
    </dgm:pt>
    <dgm:pt modelId="{D4067832-0732-43CA-82E5-6E9184BA0030}" type="pres">
      <dgm:prSet presAssocID="{6007459F-D6EE-4DF1-BF60-91998539155B}" presName="composite" presStyleCnt="0"/>
      <dgm:spPr/>
    </dgm:pt>
    <dgm:pt modelId="{314A3FF8-EA3C-4076-A5D4-AA6BD095D71A}" type="pres">
      <dgm:prSet presAssocID="{6007459F-D6EE-4DF1-BF60-91998539155B}" presName="parentText" presStyleLbl="alignNode1" presStyleIdx="1" presStyleCnt="6">
        <dgm:presLayoutVars>
          <dgm:chMax val="1"/>
          <dgm:bulletEnabled val="1"/>
        </dgm:presLayoutVars>
      </dgm:prSet>
      <dgm:spPr/>
    </dgm:pt>
    <dgm:pt modelId="{4553A879-05B6-4AAE-A56D-D6E298B9EB70}" type="pres">
      <dgm:prSet presAssocID="{6007459F-D6EE-4DF1-BF60-91998539155B}" presName="descendantText" presStyleLbl="alignAcc1" presStyleIdx="1" presStyleCnt="6" custLinFactNeighborX="351" custLinFactNeighborY="1875">
        <dgm:presLayoutVars>
          <dgm:bulletEnabled val="1"/>
        </dgm:presLayoutVars>
      </dgm:prSet>
      <dgm:spPr/>
    </dgm:pt>
    <dgm:pt modelId="{08A364BD-9D71-47B7-8E26-79EFCD689CA2}" type="pres">
      <dgm:prSet presAssocID="{7A2B4F86-65C1-4B6C-8EA7-47ACFDCCD83D}" presName="sp" presStyleCnt="0"/>
      <dgm:spPr/>
    </dgm:pt>
    <dgm:pt modelId="{4BBC92A7-9B08-44CA-8962-D899FEBDEFDE}" type="pres">
      <dgm:prSet presAssocID="{1FB27F9E-26C8-442F-9577-F29319EF7FF9}" presName="composite" presStyleCnt="0"/>
      <dgm:spPr/>
    </dgm:pt>
    <dgm:pt modelId="{DCEDABED-2285-47FC-A075-5666F6795D8B}" type="pres">
      <dgm:prSet presAssocID="{1FB27F9E-26C8-442F-9577-F29319EF7FF9}" presName="parentText" presStyleLbl="alignNode1" presStyleIdx="2" presStyleCnt="6">
        <dgm:presLayoutVars>
          <dgm:chMax val="1"/>
          <dgm:bulletEnabled val="1"/>
        </dgm:presLayoutVars>
      </dgm:prSet>
      <dgm:spPr/>
    </dgm:pt>
    <dgm:pt modelId="{3224CD30-2E10-4AC6-B082-8B539DC4F636}" type="pres">
      <dgm:prSet presAssocID="{1FB27F9E-26C8-442F-9577-F29319EF7FF9}" presName="descendantText" presStyleLbl="alignAcc1" presStyleIdx="2" presStyleCnt="6">
        <dgm:presLayoutVars>
          <dgm:bulletEnabled val="1"/>
        </dgm:presLayoutVars>
      </dgm:prSet>
      <dgm:spPr/>
    </dgm:pt>
    <dgm:pt modelId="{1A6398A3-999B-4E52-B29E-E47D07990668}" type="pres">
      <dgm:prSet presAssocID="{3A30B626-A243-4438-92EF-61E9DD7F5C64}" presName="sp" presStyleCnt="0"/>
      <dgm:spPr/>
    </dgm:pt>
    <dgm:pt modelId="{5F320A83-62D4-4133-A927-2A3F958BB365}" type="pres">
      <dgm:prSet presAssocID="{710FEB7E-F4A1-4D99-BB1F-1F05BBE29654}" presName="composite" presStyleCnt="0"/>
      <dgm:spPr/>
    </dgm:pt>
    <dgm:pt modelId="{029AFB8B-F0FF-4A43-835D-7067B2DCE284}" type="pres">
      <dgm:prSet presAssocID="{710FEB7E-F4A1-4D99-BB1F-1F05BBE29654}" presName="parentText" presStyleLbl="alignNode1" presStyleIdx="3" presStyleCnt="6">
        <dgm:presLayoutVars>
          <dgm:chMax val="1"/>
          <dgm:bulletEnabled val="1"/>
        </dgm:presLayoutVars>
      </dgm:prSet>
      <dgm:spPr/>
    </dgm:pt>
    <dgm:pt modelId="{90552770-C2F1-4884-9352-EC4754D87D72}" type="pres">
      <dgm:prSet presAssocID="{710FEB7E-F4A1-4D99-BB1F-1F05BBE29654}" presName="descendantText" presStyleLbl="alignAcc1" presStyleIdx="3" presStyleCnt="6">
        <dgm:presLayoutVars>
          <dgm:bulletEnabled val="1"/>
        </dgm:presLayoutVars>
      </dgm:prSet>
      <dgm:spPr/>
    </dgm:pt>
    <dgm:pt modelId="{7C0E7E89-F5FA-43E0-85F2-BEAE53A2AA3A}" type="pres">
      <dgm:prSet presAssocID="{57A27202-F272-4062-9998-C7E391FE2E4B}" presName="sp" presStyleCnt="0"/>
      <dgm:spPr/>
    </dgm:pt>
    <dgm:pt modelId="{13057526-C439-48A6-AF2D-4AB4A1A27F31}" type="pres">
      <dgm:prSet presAssocID="{5F602B6E-59F6-48C0-B611-2987C7CDE8AD}" presName="composite" presStyleCnt="0"/>
      <dgm:spPr/>
    </dgm:pt>
    <dgm:pt modelId="{CC28AEB3-3DAD-4179-9CF9-47A71B1B4676}" type="pres">
      <dgm:prSet presAssocID="{5F602B6E-59F6-48C0-B611-2987C7CDE8AD}" presName="parentText" presStyleLbl="alignNode1" presStyleIdx="4" presStyleCnt="6">
        <dgm:presLayoutVars>
          <dgm:chMax val="1"/>
          <dgm:bulletEnabled val="1"/>
        </dgm:presLayoutVars>
      </dgm:prSet>
      <dgm:spPr/>
    </dgm:pt>
    <dgm:pt modelId="{BFC25E03-BFFD-4C1C-8032-9D1B455619AE}" type="pres">
      <dgm:prSet presAssocID="{5F602B6E-59F6-48C0-B611-2987C7CDE8AD}" presName="descendantText" presStyleLbl="alignAcc1" presStyleIdx="4" presStyleCnt="6">
        <dgm:presLayoutVars>
          <dgm:bulletEnabled val="1"/>
        </dgm:presLayoutVars>
      </dgm:prSet>
      <dgm:spPr/>
    </dgm:pt>
    <dgm:pt modelId="{3282C140-6717-48C5-B907-35956972A972}" type="pres">
      <dgm:prSet presAssocID="{86DAD6E8-7E7C-49AD-9028-4FBC743CAE1D}" presName="sp" presStyleCnt="0"/>
      <dgm:spPr/>
    </dgm:pt>
    <dgm:pt modelId="{53A1BB58-051C-4BFE-82A4-49E501BA2333}" type="pres">
      <dgm:prSet presAssocID="{6EA06108-84AD-4D85-8275-58DC66CAD6E1}" presName="composite" presStyleCnt="0"/>
      <dgm:spPr/>
    </dgm:pt>
    <dgm:pt modelId="{B960180B-0A22-4C3B-8613-E0688B3A553D}" type="pres">
      <dgm:prSet presAssocID="{6EA06108-84AD-4D85-8275-58DC66CAD6E1}" presName="parentText" presStyleLbl="alignNode1" presStyleIdx="5" presStyleCnt="6">
        <dgm:presLayoutVars>
          <dgm:chMax val="1"/>
          <dgm:bulletEnabled val="1"/>
        </dgm:presLayoutVars>
      </dgm:prSet>
      <dgm:spPr/>
    </dgm:pt>
    <dgm:pt modelId="{87C41DF2-E8AB-474B-80D9-C1C92D054BB3}" type="pres">
      <dgm:prSet presAssocID="{6EA06108-84AD-4D85-8275-58DC66CAD6E1}" presName="descendantText" presStyleLbl="alignAcc1" presStyleIdx="5" presStyleCnt="6">
        <dgm:presLayoutVars>
          <dgm:bulletEnabled val="1"/>
        </dgm:presLayoutVars>
      </dgm:prSet>
      <dgm:spPr/>
    </dgm:pt>
  </dgm:ptLst>
  <dgm:cxnLst>
    <dgm:cxn modelId="{03831900-594A-45A3-BBF4-10E5B8CD2F09}" type="presOf" srcId="{DDDC7F31-CF86-4A92-B8D2-F78EA974E330}" destId="{23ADB870-A321-4E32-852A-5D446A06F72A}" srcOrd="0" destOrd="0" presId="urn:microsoft.com/office/officeart/2005/8/layout/chevron2"/>
    <dgm:cxn modelId="{D0E47A06-7CC8-40E6-A8F4-200EE36159E3}" srcId="{64F01DD0-D688-4244-AD43-6F4D99C83CF9}" destId="{D09A89C7-32B9-47ED-81E4-3D11C82C21B1}" srcOrd="0" destOrd="0" parTransId="{7B637462-A685-41C5-81F8-6EDB4419421D}" sibTransId="{A41AF5BB-907A-481F-839F-5BA03CCEEE64}"/>
    <dgm:cxn modelId="{55437511-4DA1-4910-A12E-FCDF66A07282}" srcId="{DDDC7F31-CF86-4A92-B8D2-F78EA974E330}" destId="{6EA06108-84AD-4D85-8275-58DC66CAD6E1}" srcOrd="5" destOrd="0" parTransId="{6198E8CE-339B-4970-B7E9-0596EC207F16}" sibTransId="{69DB55BF-96F6-4570-B492-51F78010922B}"/>
    <dgm:cxn modelId="{56899117-0AD5-4624-8698-B4FECF887947}" srcId="{1FB27F9E-26C8-442F-9577-F29319EF7FF9}" destId="{E59AA6FB-C324-4931-95EB-E03C171D6F74}" srcOrd="0" destOrd="0" parTransId="{45EC6BBB-147A-47C3-8272-0E419FBBA9DC}" sibTransId="{D79225F6-6F8B-448E-BAA0-1024143578B5}"/>
    <dgm:cxn modelId="{CAF8F51E-AB22-4251-B667-D459172C6547}" srcId="{DDDC7F31-CF86-4A92-B8D2-F78EA974E330}" destId="{5F602B6E-59F6-48C0-B611-2987C7CDE8AD}" srcOrd="4" destOrd="0" parTransId="{15E6E77F-06D3-43D7-9BD4-AF5E10C9A2CB}" sibTransId="{86DAD6E8-7E7C-49AD-9028-4FBC743CAE1D}"/>
    <dgm:cxn modelId="{A581AF1F-7853-4531-BB6B-C8D374E96339}" type="presOf" srcId="{6007459F-D6EE-4DF1-BF60-91998539155B}" destId="{314A3FF8-EA3C-4076-A5D4-AA6BD095D71A}" srcOrd="0" destOrd="0" presId="urn:microsoft.com/office/officeart/2005/8/layout/chevron2"/>
    <dgm:cxn modelId="{9288D826-4E58-41BB-848D-8AEEE866F92E}" srcId="{DDDC7F31-CF86-4A92-B8D2-F78EA974E330}" destId="{64F01DD0-D688-4244-AD43-6F4D99C83CF9}" srcOrd="0" destOrd="0" parTransId="{053C4D6E-7E78-495D-A4FC-F46395A3AC2B}" sibTransId="{5B9A9AD1-2AB6-47D5-BE68-DD049E3F1EE4}"/>
    <dgm:cxn modelId="{6F24EB60-7F73-4043-A33A-084581A58BD9}" type="presOf" srcId="{3A67DBC4-3CF6-4BA3-A480-5CECF09C8353}" destId="{12360232-E812-4358-ACE3-86CE23B98362}" srcOrd="0" destOrd="1" presId="urn:microsoft.com/office/officeart/2005/8/layout/chevron2"/>
    <dgm:cxn modelId="{6710AE4C-34E6-4BD7-8AAA-6A22EAD4286F}" type="presOf" srcId="{D09A89C7-32B9-47ED-81E4-3D11C82C21B1}" destId="{12360232-E812-4358-ACE3-86CE23B98362}" srcOrd="0" destOrd="0" presId="urn:microsoft.com/office/officeart/2005/8/layout/chevron2"/>
    <dgm:cxn modelId="{BD22FD6C-80B0-4190-951E-052621A1E4A0}" type="presOf" srcId="{E59AA6FB-C324-4931-95EB-E03C171D6F74}" destId="{3224CD30-2E10-4AC6-B082-8B539DC4F636}" srcOrd="0" destOrd="0" presId="urn:microsoft.com/office/officeart/2005/8/layout/chevron2"/>
    <dgm:cxn modelId="{8F43E26E-D435-4B52-A4D4-255C65D9471F}" type="presOf" srcId="{9446DBC8-5E16-4418-AF75-C1216954C2DC}" destId="{BFC25E03-BFFD-4C1C-8032-9D1B455619AE}" srcOrd="0" destOrd="0" presId="urn:microsoft.com/office/officeart/2005/8/layout/chevron2"/>
    <dgm:cxn modelId="{9EFB8170-7D7A-4C9C-B7E3-16C86EBEFEC8}" type="presOf" srcId="{5F602B6E-59F6-48C0-B611-2987C7CDE8AD}" destId="{CC28AEB3-3DAD-4179-9CF9-47A71B1B4676}" srcOrd="0" destOrd="0" presId="urn:microsoft.com/office/officeart/2005/8/layout/chevron2"/>
    <dgm:cxn modelId="{5CA17E59-F18F-4844-B2B8-120202D42853}" type="presOf" srcId="{03135686-4CA8-415E-B708-D92CCAF11DB3}" destId="{87C41DF2-E8AB-474B-80D9-C1C92D054BB3}" srcOrd="0" destOrd="0" presId="urn:microsoft.com/office/officeart/2005/8/layout/chevron2"/>
    <dgm:cxn modelId="{81F31F8B-1FDD-431D-84A9-0402288FA81E}" srcId="{5F602B6E-59F6-48C0-B611-2987C7CDE8AD}" destId="{9446DBC8-5E16-4418-AF75-C1216954C2DC}" srcOrd="0" destOrd="0" parTransId="{6F1D1D7B-2F1C-4041-B1CE-384DCAB67C17}" sibTransId="{EE5C6EF2-A05D-4BD3-9F40-85C2F3CD90C9}"/>
    <dgm:cxn modelId="{1468678E-86EE-49D8-AB19-C193D6F84597}" type="presOf" srcId="{710FEB7E-F4A1-4D99-BB1F-1F05BBE29654}" destId="{029AFB8B-F0FF-4A43-835D-7067B2DCE284}" srcOrd="0" destOrd="0" presId="urn:microsoft.com/office/officeart/2005/8/layout/chevron2"/>
    <dgm:cxn modelId="{7390CDA5-933D-4827-8D32-9198D676A4EC}" type="presOf" srcId="{1FB27F9E-26C8-442F-9577-F29319EF7FF9}" destId="{DCEDABED-2285-47FC-A075-5666F6795D8B}" srcOrd="0" destOrd="0" presId="urn:microsoft.com/office/officeart/2005/8/layout/chevron2"/>
    <dgm:cxn modelId="{95972FA9-06AE-4BEF-A93A-53587CC6A2DF}" type="presOf" srcId="{64F01DD0-D688-4244-AD43-6F4D99C83CF9}" destId="{195851F1-821B-4DC6-AA24-08501C780EC1}" srcOrd="0" destOrd="0" presId="urn:microsoft.com/office/officeart/2005/8/layout/chevron2"/>
    <dgm:cxn modelId="{879D95AA-22A5-47C3-BB12-500DA80A7BA3}" srcId="{DDDC7F31-CF86-4A92-B8D2-F78EA974E330}" destId="{710FEB7E-F4A1-4D99-BB1F-1F05BBE29654}" srcOrd="3" destOrd="0" parTransId="{432CFA29-CF81-4208-8003-D00BD0AF6D5B}" sibTransId="{57A27202-F272-4062-9998-C7E391FE2E4B}"/>
    <dgm:cxn modelId="{6EEBF8AF-B0D0-4643-93AB-3D4F11A644E8}" type="presOf" srcId="{3D8D4828-7B61-4C57-9930-9EDA7DDD8B5C}" destId="{4553A879-05B6-4AAE-A56D-D6E298B9EB70}" srcOrd="0" destOrd="1" presId="urn:microsoft.com/office/officeart/2005/8/layout/chevron2"/>
    <dgm:cxn modelId="{A03674BC-439D-4DC9-9512-E4EB053383ED}" type="presOf" srcId="{6EA06108-84AD-4D85-8275-58DC66CAD6E1}" destId="{B960180B-0A22-4C3B-8613-E0688B3A553D}" srcOrd="0" destOrd="0" presId="urn:microsoft.com/office/officeart/2005/8/layout/chevron2"/>
    <dgm:cxn modelId="{34A835C8-8766-48F1-96E8-FEE9DA3198AC}" srcId="{DDDC7F31-CF86-4A92-B8D2-F78EA974E330}" destId="{6007459F-D6EE-4DF1-BF60-91998539155B}" srcOrd="1" destOrd="0" parTransId="{34F97F88-D58D-4356-946E-EA8C9B34E460}" sibTransId="{7A2B4F86-65C1-4B6C-8EA7-47ACFDCCD83D}"/>
    <dgm:cxn modelId="{1AF2E1C8-CD13-4FBB-A02F-793BAC55189C}" srcId="{6EA06108-84AD-4D85-8275-58DC66CAD6E1}" destId="{03135686-4CA8-415E-B708-D92CCAF11DB3}" srcOrd="0" destOrd="0" parTransId="{1F6A1CC7-33D0-48D3-9DF9-CB2BCB581600}" sibTransId="{A53992E6-10F6-438B-A60C-C591FA3B0B61}"/>
    <dgm:cxn modelId="{547301CB-9D5F-40B5-AF85-80CAB296364D}" srcId="{DDDC7F31-CF86-4A92-B8D2-F78EA974E330}" destId="{1FB27F9E-26C8-442F-9577-F29319EF7FF9}" srcOrd="2" destOrd="0" parTransId="{2AEB71F0-3A1F-4EC9-88C1-CC62251A5131}" sibTransId="{3A30B626-A243-4438-92EF-61E9DD7F5C64}"/>
    <dgm:cxn modelId="{87868CCD-230F-4F60-9807-DBE705D710C0}" type="presOf" srcId="{7DC647F6-4FCE-452B-92B7-8935137CF142}" destId="{90552770-C2F1-4884-9352-EC4754D87D72}" srcOrd="0" destOrd="1" presId="urn:microsoft.com/office/officeart/2005/8/layout/chevron2"/>
    <dgm:cxn modelId="{10AE9DCD-2620-4A4E-97B7-AFDF7DE6FD8C}" type="presOf" srcId="{068356EE-C287-41AB-B494-2E258751A9D6}" destId="{4553A879-05B6-4AAE-A56D-D6E298B9EB70}" srcOrd="0" destOrd="0" presId="urn:microsoft.com/office/officeart/2005/8/layout/chevron2"/>
    <dgm:cxn modelId="{6E5910DA-A390-496B-B953-AF42458C4318}" srcId="{710FEB7E-F4A1-4D99-BB1F-1F05BBE29654}" destId="{7DC647F6-4FCE-452B-92B7-8935137CF142}" srcOrd="1" destOrd="0" parTransId="{8F62D17B-36BC-49A6-BABE-3B4AB5A2F66A}" sibTransId="{CA185643-F48E-4D9B-9744-C26168A7DBA7}"/>
    <dgm:cxn modelId="{933D47DB-60A6-4466-85BF-111AAE6D0388}" srcId="{6007459F-D6EE-4DF1-BF60-91998539155B}" destId="{3D8D4828-7B61-4C57-9930-9EDA7DDD8B5C}" srcOrd="1" destOrd="0" parTransId="{12F0703F-3FE1-4E8F-B613-BA8322473219}" sibTransId="{A69AA9B5-C241-4642-AA6A-B67B6D503D94}"/>
    <dgm:cxn modelId="{EB5D26EF-979E-4AB9-A552-CB272C78910D}" srcId="{64F01DD0-D688-4244-AD43-6F4D99C83CF9}" destId="{3A67DBC4-3CF6-4BA3-A480-5CECF09C8353}" srcOrd="1" destOrd="0" parTransId="{AF83480C-3633-47B6-AD17-316F41CB2095}" sibTransId="{94C3FF85-F603-44C0-82E5-0D21209D351B}"/>
    <dgm:cxn modelId="{B002CAF5-012B-4E1A-86C3-2F2CE6CA2C2D}" srcId="{710FEB7E-F4A1-4D99-BB1F-1F05BBE29654}" destId="{A9938C8D-9CEB-4867-A30C-3176397601AA}" srcOrd="0" destOrd="0" parTransId="{2CB467F8-1DC4-44E9-A068-CEC8772D0897}" sibTransId="{37903F0C-2038-4DDA-A546-9E54825574F1}"/>
    <dgm:cxn modelId="{AF1EAFFE-2F00-458D-BDC7-1F59D35AC005}" type="presOf" srcId="{A9938C8D-9CEB-4867-A30C-3176397601AA}" destId="{90552770-C2F1-4884-9352-EC4754D87D72}" srcOrd="0" destOrd="0" presId="urn:microsoft.com/office/officeart/2005/8/layout/chevron2"/>
    <dgm:cxn modelId="{3FC0E1FE-E5DB-4C87-8B2B-12FECC85BA93}" srcId="{6007459F-D6EE-4DF1-BF60-91998539155B}" destId="{068356EE-C287-41AB-B494-2E258751A9D6}" srcOrd="0" destOrd="0" parTransId="{81A75642-04DD-4A50-9784-A1A344759C5C}" sibTransId="{AC49AA49-71E1-42F4-9B81-36FCA89BF14E}"/>
    <dgm:cxn modelId="{E436B81D-8533-43E8-A825-260CEEFE2EDB}" type="presParOf" srcId="{23ADB870-A321-4E32-852A-5D446A06F72A}" destId="{A184590D-AC5E-4B41-8E2A-1AB759CB6DC3}" srcOrd="0" destOrd="0" presId="urn:microsoft.com/office/officeart/2005/8/layout/chevron2"/>
    <dgm:cxn modelId="{81CDA052-2B38-4098-9277-5AA857651E5B}" type="presParOf" srcId="{A184590D-AC5E-4B41-8E2A-1AB759CB6DC3}" destId="{195851F1-821B-4DC6-AA24-08501C780EC1}" srcOrd="0" destOrd="0" presId="urn:microsoft.com/office/officeart/2005/8/layout/chevron2"/>
    <dgm:cxn modelId="{FD576ACC-5918-49FC-BE84-4B778FDBE4BD}" type="presParOf" srcId="{A184590D-AC5E-4B41-8E2A-1AB759CB6DC3}" destId="{12360232-E812-4358-ACE3-86CE23B98362}" srcOrd="1" destOrd="0" presId="urn:microsoft.com/office/officeart/2005/8/layout/chevron2"/>
    <dgm:cxn modelId="{3AF5AE59-3C3D-4B92-B781-5B6D9CD02C7C}" type="presParOf" srcId="{23ADB870-A321-4E32-852A-5D446A06F72A}" destId="{829060CD-FB6E-4C16-8E42-390AA09B56D4}" srcOrd="1" destOrd="0" presId="urn:microsoft.com/office/officeart/2005/8/layout/chevron2"/>
    <dgm:cxn modelId="{9CE77741-2C5B-4A5E-B7BC-5C26916ABE56}" type="presParOf" srcId="{23ADB870-A321-4E32-852A-5D446A06F72A}" destId="{D4067832-0732-43CA-82E5-6E9184BA0030}" srcOrd="2" destOrd="0" presId="urn:microsoft.com/office/officeart/2005/8/layout/chevron2"/>
    <dgm:cxn modelId="{8FC12CA2-E752-4A2F-BBC9-BD9F74BAA048}" type="presParOf" srcId="{D4067832-0732-43CA-82E5-6E9184BA0030}" destId="{314A3FF8-EA3C-4076-A5D4-AA6BD095D71A}" srcOrd="0" destOrd="0" presId="urn:microsoft.com/office/officeart/2005/8/layout/chevron2"/>
    <dgm:cxn modelId="{6F2AFA52-5ABA-49AD-A9B7-FE492928ABBA}" type="presParOf" srcId="{D4067832-0732-43CA-82E5-6E9184BA0030}" destId="{4553A879-05B6-4AAE-A56D-D6E298B9EB70}" srcOrd="1" destOrd="0" presId="urn:microsoft.com/office/officeart/2005/8/layout/chevron2"/>
    <dgm:cxn modelId="{64DB69DB-803D-4134-BE9A-E269A5455063}" type="presParOf" srcId="{23ADB870-A321-4E32-852A-5D446A06F72A}" destId="{08A364BD-9D71-47B7-8E26-79EFCD689CA2}" srcOrd="3" destOrd="0" presId="urn:microsoft.com/office/officeart/2005/8/layout/chevron2"/>
    <dgm:cxn modelId="{F35DF61F-E69A-495A-8B44-194F40576104}" type="presParOf" srcId="{23ADB870-A321-4E32-852A-5D446A06F72A}" destId="{4BBC92A7-9B08-44CA-8962-D899FEBDEFDE}" srcOrd="4" destOrd="0" presId="urn:microsoft.com/office/officeart/2005/8/layout/chevron2"/>
    <dgm:cxn modelId="{EB4B889F-E10F-4BC7-83B8-2A2024A4818A}" type="presParOf" srcId="{4BBC92A7-9B08-44CA-8962-D899FEBDEFDE}" destId="{DCEDABED-2285-47FC-A075-5666F6795D8B}" srcOrd="0" destOrd="0" presId="urn:microsoft.com/office/officeart/2005/8/layout/chevron2"/>
    <dgm:cxn modelId="{E4EF2FFE-1FB6-4B28-9849-52C9C8EF6E2A}" type="presParOf" srcId="{4BBC92A7-9B08-44CA-8962-D899FEBDEFDE}" destId="{3224CD30-2E10-4AC6-B082-8B539DC4F636}" srcOrd="1" destOrd="0" presId="urn:microsoft.com/office/officeart/2005/8/layout/chevron2"/>
    <dgm:cxn modelId="{5F8D4998-3307-4A8F-8637-67DA52CAE5C6}" type="presParOf" srcId="{23ADB870-A321-4E32-852A-5D446A06F72A}" destId="{1A6398A3-999B-4E52-B29E-E47D07990668}" srcOrd="5" destOrd="0" presId="urn:microsoft.com/office/officeart/2005/8/layout/chevron2"/>
    <dgm:cxn modelId="{F1E70D7C-0DEE-4586-B36E-9EA44D4A6703}" type="presParOf" srcId="{23ADB870-A321-4E32-852A-5D446A06F72A}" destId="{5F320A83-62D4-4133-A927-2A3F958BB365}" srcOrd="6" destOrd="0" presId="urn:microsoft.com/office/officeart/2005/8/layout/chevron2"/>
    <dgm:cxn modelId="{04715932-C55D-465A-B7DE-883AC5FBD143}" type="presParOf" srcId="{5F320A83-62D4-4133-A927-2A3F958BB365}" destId="{029AFB8B-F0FF-4A43-835D-7067B2DCE284}" srcOrd="0" destOrd="0" presId="urn:microsoft.com/office/officeart/2005/8/layout/chevron2"/>
    <dgm:cxn modelId="{A9C1E47E-2C29-47A5-8765-96923C7D9DFE}" type="presParOf" srcId="{5F320A83-62D4-4133-A927-2A3F958BB365}" destId="{90552770-C2F1-4884-9352-EC4754D87D72}" srcOrd="1" destOrd="0" presId="urn:microsoft.com/office/officeart/2005/8/layout/chevron2"/>
    <dgm:cxn modelId="{41BB818D-A555-4A04-9005-97E97691419B}" type="presParOf" srcId="{23ADB870-A321-4E32-852A-5D446A06F72A}" destId="{7C0E7E89-F5FA-43E0-85F2-BEAE53A2AA3A}" srcOrd="7" destOrd="0" presId="urn:microsoft.com/office/officeart/2005/8/layout/chevron2"/>
    <dgm:cxn modelId="{99F7BE75-02DA-45EF-901D-A3AE90F04A98}" type="presParOf" srcId="{23ADB870-A321-4E32-852A-5D446A06F72A}" destId="{13057526-C439-48A6-AF2D-4AB4A1A27F31}" srcOrd="8" destOrd="0" presId="urn:microsoft.com/office/officeart/2005/8/layout/chevron2"/>
    <dgm:cxn modelId="{3DF3DBF1-AFEE-4454-8F81-3035ACD12C47}" type="presParOf" srcId="{13057526-C439-48A6-AF2D-4AB4A1A27F31}" destId="{CC28AEB3-3DAD-4179-9CF9-47A71B1B4676}" srcOrd="0" destOrd="0" presId="urn:microsoft.com/office/officeart/2005/8/layout/chevron2"/>
    <dgm:cxn modelId="{2990EBCD-D7D2-4773-B1FD-545C65202790}" type="presParOf" srcId="{13057526-C439-48A6-AF2D-4AB4A1A27F31}" destId="{BFC25E03-BFFD-4C1C-8032-9D1B455619AE}" srcOrd="1" destOrd="0" presId="urn:microsoft.com/office/officeart/2005/8/layout/chevron2"/>
    <dgm:cxn modelId="{AEC3418F-6CA1-41BF-BAD5-A043ED3C7E0B}" type="presParOf" srcId="{23ADB870-A321-4E32-852A-5D446A06F72A}" destId="{3282C140-6717-48C5-B907-35956972A972}" srcOrd="9" destOrd="0" presId="urn:microsoft.com/office/officeart/2005/8/layout/chevron2"/>
    <dgm:cxn modelId="{71EC57D6-8920-4A2C-8395-CE0FFC621DD1}" type="presParOf" srcId="{23ADB870-A321-4E32-852A-5D446A06F72A}" destId="{53A1BB58-051C-4BFE-82A4-49E501BA2333}" srcOrd="10" destOrd="0" presId="urn:microsoft.com/office/officeart/2005/8/layout/chevron2"/>
    <dgm:cxn modelId="{65EF9DA0-5B39-47B3-8374-FC50C905CC2A}" type="presParOf" srcId="{53A1BB58-051C-4BFE-82A4-49E501BA2333}" destId="{B960180B-0A22-4C3B-8613-E0688B3A553D}" srcOrd="0" destOrd="0" presId="urn:microsoft.com/office/officeart/2005/8/layout/chevron2"/>
    <dgm:cxn modelId="{5555CB8F-3FB3-4AD8-8179-CD618E91AE09}" type="presParOf" srcId="{53A1BB58-051C-4BFE-82A4-49E501BA2333}" destId="{87C41DF2-E8AB-474B-80D9-C1C92D054BB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851F1-821B-4DC6-AA24-08501C780EC1}">
      <dsp:nvSpPr>
        <dsp:cNvPr id="0" name=""/>
        <dsp:cNvSpPr/>
      </dsp:nvSpPr>
      <dsp:spPr>
        <a:xfrm rot="5400000">
          <a:off x="-148906" y="150001"/>
          <a:ext cx="992711" cy="69489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zh-TW" altLang="en-US" sz="1700" kern="1200" dirty="0"/>
            <a:t>策發會</a:t>
          </a:r>
        </a:p>
      </dsp:txBody>
      <dsp:txXfrm rot="-5400000">
        <a:off x="1" y="348543"/>
        <a:ext cx="694898" cy="297813"/>
      </dsp:txXfrm>
    </dsp:sp>
    <dsp:sp modelId="{12360232-E812-4358-ACE3-86CE23B98362}">
      <dsp:nvSpPr>
        <dsp:cNvPr id="0" name=""/>
        <dsp:cNvSpPr/>
      </dsp:nvSpPr>
      <dsp:spPr>
        <a:xfrm rot="5400000">
          <a:off x="4435341" y="-3739348"/>
          <a:ext cx="645262" cy="8126149"/>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altLang="zh-TW" sz="1500" kern="1200" dirty="0"/>
            <a:t>3/01</a:t>
          </a:r>
          <a:r>
            <a:rPr lang="zh-TW" altLang="en-US" sz="1500" kern="1200" dirty="0"/>
            <a:t>前、</a:t>
          </a:r>
          <a:r>
            <a:rPr lang="en-US" altLang="zh-TW" sz="1500" kern="1200" dirty="0"/>
            <a:t>9/01</a:t>
          </a:r>
          <a:r>
            <a:rPr lang="zh-TW" altLang="en-US" sz="1500" kern="1200" dirty="0"/>
            <a:t>前提案送交人事室彙整</a:t>
          </a:r>
          <a:r>
            <a:rPr lang="en-US" altLang="zh-TW" sz="1500" kern="1200" dirty="0"/>
            <a:t>(</a:t>
          </a:r>
          <a:r>
            <a:rPr lang="zh-TW" sz="1500" kern="1200" dirty="0"/>
            <a:t>單位師資結構分析表</a:t>
          </a:r>
          <a:r>
            <a:rPr lang="en-US" altLang="zh-TW" sz="1500" kern="1200" dirty="0"/>
            <a:t>)</a:t>
          </a:r>
          <a:endParaRPr lang="zh-TW" altLang="en-US" sz="1500" kern="1200" dirty="0"/>
        </a:p>
        <a:p>
          <a:pPr marL="114300" lvl="1" indent="-114300" algn="l" defTabSz="666750">
            <a:lnSpc>
              <a:spcPct val="90000"/>
            </a:lnSpc>
            <a:spcBef>
              <a:spcPct val="0"/>
            </a:spcBef>
            <a:spcAft>
              <a:spcPct val="15000"/>
            </a:spcAft>
            <a:buChar char="•"/>
          </a:pPr>
          <a:r>
            <a:rPr lang="en-US" altLang="zh-TW" sz="1500" kern="1200" dirty="0"/>
            <a:t>3</a:t>
          </a:r>
          <a:r>
            <a:rPr lang="zh-TW" altLang="en-US" sz="1500" kern="1200" dirty="0"/>
            <a:t>月底、</a:t>
          </a:r>
          <a:r>
            <a:rPr lang="en-US" altLang="zh-TW" sz="1500" kern="1200" dirty="0"/>
            <a:t>9</a:t>
          </a:r>
          <a:r>
            <a:rPr lang="zh-TW" altLang="en-US" sz="1500" kern="1200" dirty="0"/>
            <a:t>月底審議</a:t>
          </a:r>
        </a:p>
      </dsp:txBody>
      <dsp:txXfrm rot="-5400000">
        <a:off x="694898" y="32594"/>
        <a:ext cx="8094650" cy="582264"/>
      </dsp:txXfrm>
    </dsp:sp>
    <dsp:sp modelId="{314A3FF8-EA3C-4076-A5D4-AA6BD095D71A}">
      <dsp:nvSpPr>
        <dsp:cNvPr id="0" name=""/>
        <dsp:cNvSpPr/>
      </dsp:nvSpPr>
      <dsp:spPr>
        <a:xfrm rot="5400000">
          <a:off x="-148906" y="1045542"/>
          <a:ext cx="992711" cy="694898"/>
        </a:xfrm>
        <a:prstGeom prst="chevron">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zh-TW" altLang="en-US" sz="1700" kern="1200" dirty="0"/>
            <a:t>徵選</a:t>
          </a:r>
        </a:p>
      </dsp:txBody>
      <dsp:txXfrm rot="-5400000">
        <a:off x="1" y="1244084"/>
        <a:ext cx="694898" cy="297813"/>
      </dsp:txXfrm>
    </dsp:sp>
    <dsp:sp modelId="{4553A879-05B6-4AAE-A56D-D6E298B9EB70}">
      <dsp:nvSpPr>
        <dsp:cNvPr id="0" name=""/>
        <dsp:cNvSpPr/>
      </dsp:nvSpPr>
      <dsp:spPr>
        <a:xfrm rot="5400000">
          <a:off x="4435341" y="-2831708"/>
          <a:ext cx="645262" cy="8126149"/>
        </a:xfrm>
        <a:prstGeom prst="round2SameRect">
          <a:avLst/>
        </a:prstGeom>
        <a:solidFill>
          <a:schemeClr val="lt1">
            <a:alpha val="90000"/>
            <a:hueOff val="0"/>
            <a:satOff val="0"/>
            <a:lumOff val="0"/>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zh-TW" sz="1500" kern="1200" dirty="0">
              <a:solidFill>
                <a:prstClr val="black">
                  <a:hueOff val="0"/>
                  <a:satOff val="0"/>
                  <a:lumOff val="0"/>
                  <a:alphaOff val="0"/>
                </a:prstClr>
              </a:solidFill>
              <a:latin typeface="Calibri" panose="020F0502020204030204"/>
              <a:ea typeface="新細明體" panose="02020500000000000000" pitchFamily="18" charset="-120"/>
              <a:cs typeface="+mn-cs"/>
            </a:rPr>
            <a:t>人事室上網刊載徵才訊息及收受應徵文件</a:t>
          </a:r>
          <a:endParaRPr lang="zh-TW" altLang="en-US" sz="1500" kern="1200" dirty="0">
            <a:solidFill>
              <a:prstClr val="black">
                <a:hueOff val="0"/>
                <a:satOff val="0"/>
                <a:lumOff val="0"/>
                <a:alphaOff val="0"/>
              </a:prstClr>
            </a:solidFill>
            <a:latin typeface="Calibri" panose="020F0502020204030204"/>
            <a:ea typeface="新細明體" panose="02020500000000000000" pitchFamily="18" charset="-120"/>
            <a:cs typeface="+mn-cs"/>
          </a:endParaRPr>
        </a:p>
        <a:p>
          <a:pPr marL="114300" lvl="1" indent="-114300" algn="l" defTabSz="666750">
            <a:lnSpc>
              <a:spcPct val="90000"/>
            </a:lnSpc>
            <a:spcBef>
              <a:spcPct val="0"/>
            </a:spcBef>
            <a:spcAft>
              <a:spcPct val="15000"/>
            </a:spcAft>
            <a:buChar char="•"/>
          </a:pPr>
          <a:r>
            <a:rPr lang="zh-TW" altLang="en-US" sz="1500" kern="1200" dirty="0"/>
            <a:t>系、所進行徵選事宜：</a:t>
          </a:r>
          <a:r>
            <a:rPr lang="zh-TW" altLang="en-US" sz="1500" b="0" u="none" kern="1200" dirty="0"/>
            <a:t>應審議所有應徵人員資料，並載明原因作成紀錄送各級教評會備查。</a:t>
          </a:r>
        </a:p>
      </dsp:txBody>
      <dsp:txXfrm rot="-5400000">
        <a:off x="694898" y="940234"/>
        <a:ext cx="8094650" cy="582264"/>
      </dsp:txXfrm>
    </dsp:sp>
    <dsp:sp modelId="{DCEDABED-2285-47FC-A075-5666F6795D8B}">
      <dsp:nvSpPr>
        <dsp:cNvPr id="0" name=""/>
        <dsp:cNvSpPr/>
      </dsp:nvSpPr>
      <dsp:spPr>
        <a:xfrm rot="5400000">
          <a:off x="-148906" y="1941084"/>
          <a:ext cx="992711" cy="694898"/>
        </a:xfrm>
        <a:prstGeom prst="chevron">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zh-TW" altLang="en-US" sz="1700" kern="1200" dirty="0"/>
            <a:t>系教評</a:t>
          </a:r>
        </a:p>
      </dsp:txBody>
      <dsp:txXfrm rot="-5400000">
        <a:off x="1" y="2139626"/>
        <a:ext cx="694898" cy="297813"/>
      </dsp:txXfrm>
    </dsp:sp>
    <dsp:sp modelId="{3224CD30-2E10-4AC6-B082-8B539DC4F636}">
      <dsp:nvSpPr>
        <dsp:cNvPr id="0" name=""/>
        <dsp:cNvSpPr/>
      </dsp:nvSpPr>
      <dsp:spPr>
        <a:xfrm rot="5400000">
          <a:off x="4435341" y="-1948266"/>
          <a:ext cx="645262" cy="8126149"/>
        </a:xfrm>
        <a:prstGeom prst="round2SameRect">
          <a:avLst/>
        </a:prstGeom>
        <a:solidFill>
          <a:schemeClr val="lt1">
            <a:alpha val="90000"/>
            <a:hueOff val="0"/>
            <a:satOff val="0"/>
            <a:lumOff val="0"/>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a:t>列案備查：本次徵審辦理情形</a:t>
          </a:r>
        </a:p>
      </dsp:txBody>
      <dsp:txXfrm rot="-5400000">
        <a:off x="694898" y="1823676"/>
        <a:ext cx="8094650" cy="582264"/>
      </dsp:txXfrm>
    </dsp:sp>
    <dsp:sp modelId="{029AFB8B-F0FF-4A43-835D-7067B2DCE284}">
      <dsp:nvSpPr>
        <dsp:cNvPr id="0" name=""/>
        <dsp:cNvSpPr/>
      </dsp:nvSpPr>
      <dsp:spPr>
        <a:xfrm rot="5400000">
          <a:off x="-148906" y="2836625"/>
          <a:ext cx="992711" cy="694898"/>
        </a:xfrm>
        <a:prstGeom prst="chevron">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zh-TW" altLang="en-US" sz="1700" kern="1200" dirty="0"/>
            <a:t>院教評</a:t>
          </a:r>
        </a:p>
      </dsp:txBody>
      <dsp:txXfrm rot="-5400000">
        <a:off x="1" y="3035167"/>
        <a:ext cx="694898" cy="297813"/>
      </dsp:txXfrm>
    </dsp:sp>
    <dsp:sp modelId="{90552770-C2F1-4884-9352-EC4754D87D72}">
      <dsp:nvSpPr>
        <dsp:cNvPr id="0" name=""/>
        <dsp:cNvSpPr/>
      </dsp:nvSpPr>
      <dsp:spPr>
        <a:xfrm rot="5400000">
          <a:off x="4435341" y="-1052724"/>
          <a:ext cx="645262" cy="8126149"/>
        </a:xfrm>
        <a:prstGeom prst="round2SameRect">
          <a:avLst/>
        </a:prstGeom>
        <a:solidFill>
          <a:schemeClr val="lt1">
            <a:alpha val="90000"/>
            <a:hueOff val="0"/>
            <a:satOff val="0"/>
            <a:lumOff val="0"/>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a:t>未具教師資格者，</a:t>
          </a:r>
          <a:r>
            <a:rPr lang="zh-TW" sz="1500" b="0" kern="1200" dirty="0"/>
            <a:t>應就其學位論文送三名外審委員審查，至少須二名委員外審評分達通過標準。</a:t>
          </a:r>
          <a:endParaRPr lang="zh-TW" altLang="en-US" sz="1500" b="0" kern="1200" dirty="0"/>
        </a:p>
        <a:p>
          <a:pPr marL="114300" lvl="1" indent="-114300" algn="l" defTabSz="666750">
            <a:lnSpc>
              <a:spcPct val="90000"/>
            </a:lnSpc>
            <a:spcBef>
              <a:spcPct val="0"/>
            </a:spcBef>
            <a:spcAft>
              <a:spcPct val="15000"/>
            </a:spcAft>
            <a:buChar char="•"/>
          </a:pPr>
          <a:r>
            <a:rPr lang="zh-TW" altLang="en-US" sz="1500" kern="1200" dirty="0"/>
            <a:t>列案備查：本次徵審辦理情形</a:t>
          </a:r>
          <a:endParaRPr lang="zh-TW" altLang="en-US" sz="1500" b="0" kern="1200" dirty="0"/>
        </a:p>
      </dsp:txBody>
      <dsp:txXfrm rot="-5400000">
        <a:off x="694898" y="2719218"/>
        <a:ext cx="8094650" cy="582264"/>
      </dsp:txXfrm>
    </dsp:sp>
    <dsp:sp modelId="{CC28AEB3-3DAD-4179-9CF9-47A71B1B4676}">
      <dsp:nvSpPr>
        <dsp:cNvPr id="0" name=""/>
        <dsp:cNvSpPr/>
      </dsp:nvSpPr>
      <dsp:spPr>
        <a:xfrm rot="5400000">
          <a:off x="-148906" y="3732166"/>
          <a:ext cx="992711" cy="694898"/>
        </a:xfrm>
        <a:prstGeom prst="chevron">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zh-TW" altLang="en-US" sz="1700" kern="1200" dirty="0"/>
            <a:t>校教評</a:t>
          </a:r>
        </a:p>
      </dsp:txBody>
      <dsp:txXfrm rot="-5400000">
        <a:off x="1" y="3930708"/>
        <a:ext cx="694898" cy="297813"/>
      </dsp:txXfrm>
    </dsp:sp>
    <dsp:sp modelId="{BFC25E03-BFFD-4C1C-8032-9D1B455619AE}">
      <dsp:nvSpPr>
        <dsp:cNvPr id="0" name=""/>
        <dsp:cNvSpPr/>
      </dsp:nvSpPr>
      <dsp:spPr>
        <a:xfrm rot="5400000">
          <a:off x="4435341" y="-157183"/>
          <a:ext cx="645262" cy="8126149"/>
        </a:xfrm>
        <a:prstGeom prst="round2SameRect">
          <a:avLst/>
        </a:prstGeom>
        <a:solidFill>
          <a:schemeClr val="lt1">
            <a:alpha val="90000"/>
            <a:hueOff val="0"/>
            <a:satOff val="0"/>
            <a:lumOff val="0"/>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a:t>列案備查：本次徵審辦理情形</a:t>
          </a:r>
        </a:p>
      </dsp:txBody>
      <dsp:txXfrm rot="-5400000">
        <a:off x="694898" y="3614759"/>
        <a:ext cx="8094650" cy="582264"/>
      </dsp:txXfrm>
    </dsp:sp>
    <dsp:sp modelId="{B960180B-0A22-4C3B-8613-E0688B3A553D}">
      <dsp:nvSpPr>
        <dsp:cNvPr id="0" name=""/>
        <dsp:cNvSpPr/>
      </dsp:nvSpPr>
      <dsp:spPr>
        <a:xfrm rot="5400000">
          <a:off x="-148906" y="4627708"/>
          <a:ext cx="992711" cy="694898"/>
        </a:xfrm>
        <a:prstGeom prst="chevron">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zh-TW" altLang="en-US" sz="1700" kern="1200" dirty="0"/>
            <a:t>聘定</a:t>
          </a:r>
        </a:p>
      </dsp:txBody>
      <dsp:txXfrm rot="-5400000">
        <a:off x="1" y="4826250"/>
        <a:ext cx="694898" cy="297813"/>
      </dsp:txXfrm>
    </dsp:sp>
    <dsp:sp modelId="{87C41DF2-E8AB-474B-80D9-C1C92D054BB3}">
      <dsp:nvSpPr>
        <dsp:cNvPr id="0" name=""/>
        <dsp:cNvSpPr/>
      </dsp:nvSpPr>
      <dsp:spPr>
        <a:xfrm rot="5400000">
          <a:off x="4435341" y="738358"/>
          <a:ext cx="645262" cy="8126149"/>
        </a:xfrm>
        <a:prstGeom prst="round2Same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altLang="zh-TW" sz="1500" kern="1200" dirty="0"/>
            <a:t>7</a:t>
          </a:r>
          <a:r>
            <a:rPr lang="zh-TW" altLang="en-US" sz="1500" kern="1200" dirty="0"/>
            <a:t>月底前、</a:t>
          </a:r>
          <a:r>
            <a:rPr lang="en-US" altLang="zh-TW" sz="1500" kern="1200" dirty="0"/>
            <a:t>1</a:t>
          </a:r>
          <a:r>
            <a:rPr lang="zh-TW" altLang="en-US" sz="1500" kern="1200" dirty="0"/>
            <a:t>月底前聘定</a:t>
          </a:r>
        </a:p>
      </dsp:txBody>
      <dsp:txXfrm rot="-5400000">
        <a:off x="694898" y="4510301"/>
        <a:ext cx="8094650" cy="5822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D06D9005-4060-4630-B71A-62530E1E49F2}" type="datetimeFigureOut">
              <a:rPr lang="zh-TW" altLang="en-US" smtClean="0"/>
              <a:t>2023/2/14</a:t>
            </a:fld>
            <a:endParaRPr lang="zh-TW" altLang="en-US"/>
          </a:p>
        </p:txBody>
      </p:sp>
      <p:sp>
        <p:nvSpPr>
          <p:cNvPr id="4" name="投影片圖像版面配置區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1F0057DE-00BF-44BD-A63A-6EA0DA6B60E8}" type="slidenum">
              <a:rPr lang="zh-TW" altLang="en-US" smtClean="0"/>
              <a:t>‹#›</a:t>
            </a:fld>
            <a:endParaRPr lang="zh-TW" altLang="en-US"/>
          </a:p>
        </p:txBody>
      </p:sp>
    </p:spTree>
    <p:extLst>
      <p:ext uri="{BB962C8B-B14F-4D97-AF65-F5344CB8AC3E}">
        <p14:creationId xmlns:p14="http://schemas.microsoft.com/office/powerpoint/2010/main" val="47069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42975" y="746125"/>
            <a:ext cx="4972050" cy="3730625"/>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F0057DE-00BF-44BD-A63A-6EA0DA6B60E8}" type="slidenum">
              <a:rPr lang="zh-TW" altLang="en-US" smtClean="0"/>
              <a:t>1</a:t>
            </a:fld>
            <a:endParaRPr lang="zh-TW" altLang="en-US"/>
          </a:p>
        </p:txBody>
      </p:sp>
    </p:spTree>
    <p:extLst>
      <p:ext uri="{BB962C8B-B14F-4D97-AF65-F5344CB8AC3E}">
        <p14:creationId xmlns:p14="http://schemas.microsoft.com/office/powerpoint/2010/main" val="175829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4"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7" name="矩形 6"/>
          <p:cNvSpPr/>
          <p:nvPr/>
        </p:nvSpPr>
        <p:spPr>
          <a:xfrm>
            <a:off x="62933" y="1449304"/>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3" y="1396721"/>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3"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1"/>
            <a:ext cx="8229600" cy="1470025"/>
          </a:xfrm>
        </p:spPr>
        <p:txBody>
          <a:bodyPr anchor="ctr"/>
          <a:lstStyle>
            <a:lvl1pPr algn="ctr">
              <a:defRPr lang="en-US" dirty="0">
                <a:solidFill>
                  <a:srgbClr val="FFFFFF"/>
                </a:solidFill>
              </a:defRPr>
            </a:lvl1pPr>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fld id="{9B7B8CA0-18A7-48AF-A64C-D1B7875038BC}" type="datetime1">
              <a:rPr lang="zh-TW" altLang="en-US" smtClean="0"/>
              <a:t>2023/2/14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14" name="投影片編號版面配置區 13"/>
          <p:cNvSpPr>
            <a:spLocks noGrp="1"/>
          </p:cNvSpPr>
          <p:nvPr>
            <p:ph type="sldNum" sz="quarter" idx="12"/>
          </p:nvPr>
        </p:nvSpPr>
        <p:spPr/>
        <p:txBody>
          <a:bodyPr/>
          <a:lstStyle/>
          <a:p>
            <a:fld id="{7B1EE830-6379-4B2A-BED6-AF0163DE2DB7}"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F46CF471-EB6E-4C7F-9090-DD4F7C8AEE94}" type="datetime1">
              <a:rPr lang="zh-TW" altLang="en-US" smtClean="0"/>
              <a:t>2023/2/14</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7B1EE830-6379-4B2A-BED6-AF0163DE2DB7}"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10" y="4650475"/>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1"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9" y="66676"/>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a:t>按一下圖示以新增圖片</a:t>
            </a:r>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84DFBBB8-CF28-454B-8817-B9845245FC7A}" type="datetime1">
              <a:rPr lang="zh-TW" altLang="en-US" smtClean="0"/>
              <a:t>2023/2/14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B1EE830-6379-4B2A-BED6-AF0163DE2DB7}"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2"/>
            <a:ext cx="201168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914400" y="274641"/>
            <a:ext cx="55626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C97B302A-366F-4435-98BC-578D28DA4F26}" type="datetime1">
              <a:rPr lang="zh-TW" altLang="en-US" smtClean="0"/>
              <a:t>2023/2/14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B1EE830-6379-4B2A-BED6-AF0163DE2DB7}" type="slidenum">
              <a:rPr lang="zh-TW" altLang="en-US" smtClean="0"/>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A6A7B5EB-9C4A-45E2-ACD5-7D0D008AE10B}" type="datetime1">
              <a:rPr lang="zh-TW" altLang="en-US" smtClean="0"/>
              <a:t>2023/2/14</a:t>
            </a:fld>
            <a:endParaRPr lang="zh-TW" altLang="en-US" dirty="0"/>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B1EE830-6379-4B2A-BED6-AF0163DE2DB7}" type="slidenum">
              <a:rPr lang="zh-TW" altLang="en-US" smtClean="0"/>
              <a:pPr/>
              <a:t>‹#›</a:t>
            </a:fld>
            <a:endParaRPr lang="zh-TW" altLang="en-US" dirty="0"/>
          </a:p>
        </p:txBody>
      </p:sp>
    </p:spTree>
    <p:extLst>
      <p:ext uri="{BB962C8B-B14F-4D97-AF65-F5344CB8AC3E}">
        <p14:creationId xmlns:p14="http://schemas.microsoft.com/office/powerpoint/2010/main" val="4173600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ADEB76-066F-4E48-B3CD-DEF9B22D97FC}"/>
              </a:ext>
            </a:extLst>
          </p:cNvPr>
          <p:cNvSpPr>
            <a:spLocks noGrp="1"/>
          </p:cNvSpPr>
          <p:nvPr>
            <p:ph type="ctrTitle"/>
          </p:nvPr>
        </p:nvSpPr>
        <p:spPr>
          <a:xfrm>
            <a:off x="1143000" y="1122363"/>
            <a:ext cx="6858000" cy="2387600"/>
          </a:xfrm>
        </p:spPr>
        <p:txBody>
          <a:bodyPr anchor="b"/>
          <a:lstStyle>
            <a:lvl1pPr algn="ctr">
              <a:defRPr sz="4500"/>
            </a:lvl1pPr>
          </a:lstStyle>
          <a:p>
            <a:r>
              <a:rPr lang="zh-TW" altLang="en-US"/>
              <a:t>按一下以編輯母片標題樣式</a:t>
            </a:r>
          </a:p>
        </p:txBody>
      </p:sp>
      <p:sp>
        <p:nvSpPr>
          <p:cNvPr id="3" name="副標題 2">
            <a:extLst>
              <a:ext uri="{FF2B5EF4-FFF2-40B4-BE49-F238E27FC236}">
                <a16:creationId xmlns:a16="http://schemas.microsoft.com/office/drawing/2014/main" id="{463C808C-D803-4E67-9B35-0A8444D9E07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71FF7A4-1ECB-4D4A-94DE-4F7DC02471E1}"/>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5" name="頁尾版面配置區 4">
            <a:extLst>
              <a:ext uri="{FF2B5EF4-FFF2-40B4-BE49-F238E27FC236}">
                <a16:creationId xmlns:a16="http://schemas.microsoft.com/office/drawing/2014/main" id="{A370A80F-2611-495C-81B7-DBCDDA11FB5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CD55D99-D79C-4B3D-8112-7E52FF47F1F5}"/>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4230447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1459CE-9641-4F64-8684-66DDB259A074}"/>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C2F6B2F6-D0B1-49E0-9B42-68EC04AFBE91}"/>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64B367A-EB7C-4CA1-A5C9-92F00375D91A}"/>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5" name="頁尾版面配置區 4">
            <a:extLst>
              <a:ext uri="{FF2B5EF4-FFF2-40B4-BE49-F238E27FC236}">
                <a16:creationId xmlns:a16="http://schemas.microsoft.com/office/drawing/2014/main" id="{728B2F2D-ABF8-4897-A6D2-6934999AD87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251A8CA-EDA5-4430-A849-579B17901595}"/>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1617028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5045C8D-1C52-471A-AACB-FEAB57426973}"/>
              </a:ext>
            </a:extLst>
          </p:cNvPr>
          <p:cNvSpPr>
            <a:spLocks noGrp="1"/>
          </p:cNvSpPr>
          <p:nvPr>
            <p:ph type="title"/>
          </p:nvPr>
        </p:nvSpPr>
        <p:spPr>
          <a:xfrm>
            <a:off x="623888" y="1709739"/>
            <a:ext cx="7886700" cy="2852737"/>
          </a:xfrm>
        </p:spPr>
        <p:txBody>
          <a:bodyPr anchor="b"/>
          <a:lstStyle>
            <a:lvl1pPr>
              <a:defRPr sz="45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1EC1459-FE04-4E7F-B15F-AD08A6CA10A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496F8800-F678-4FA7-BE1E-68BE12C60DD0}"/>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5" name="頁尾版面配置區 4">
            <a:extLst>
              <a:ext uri="{FF2B5EF4-FFF2-40B4-BE49-F238E27FC236}">
                <a16:creationId xmlns:a16="http://schemas.microsoft.com/office/drawing/2014/main" id="{F64A717C-A333-4279-B87C-5E8FE04552D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CFE0DE0-0A52-4527-93C6-801B3BA4C5D4}"/>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3705292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77FD88-8F0C-461F-AA42-DAE54026630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CE84397A-EC1B-4FFF-B0E5-92FF8EE3600A}"/>
              </a:ext>
            </a:extLst>
          </p:cNvPr>
          <p:cNvSpPr>
            <a:spLocks noGrp="1"/>
          </p:cNvSpPr>
          <p:nvPr>
            <p:ph sz="half" idx="1"/>
          </p:nvPr>
        </p:nvSpPr>
        <p:spPr>
          <a:xfrm>
            <a:off x="6286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C7589233-0D29-416B-A42E-E66779CBC370}"/>
              </a:ext>
            </a:extLst>
          </p:cNvPr>
          <p:cNvSpPr>
            <a:spLocks noGrp="1"/>
          </p:cNvSpPr>
          <p:nvPr>
            <p:ph sz="half" idx="2"/>
          </p:nvPr>
        </p:nvSpPr>
        <p:spPr>
          <a:xfrm>
            <a:off x="46291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D363C3D9-5A1E-4587-BE97-7D1CD30ABF49}"/>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6" name="頁尾版面配置區 5">
            <a:extLst>
              <a:ext uri="{FF2B5EF4-FFF2-40B4-BE49-F238E27FC236}">
                <a16:creationId xmlns:a16="http://schemas.microsoft.com/office/drawing/2014/main" id="{EBC89D65-4AB6-4C00-B92F-F37813E9D52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D8E2450-BDE8-424E-B55D-23BF25C0A441}"/>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1512843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9BB7FE-2911-4C6B-9C34-D69303E2E6E9}"/>
              </a:ext>
            </a:extLst>
          </p:cNvPr>
          <p:cNvSpPr>
            <a:spLocks noGrp="1"/>
          </p:cNvSpPr>
          <p:nvPr>
            <p:ph type="title"/>
          </p:nvPr>
        </p:nvSpPr>
        <p:spPr>
          <a:xfrm>
            <a:off x="629841" y="365126"/>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2A0C6543-444F-4133-9568-26BA1F6C413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3FC3F87D-F044-41D2-B76C-371A90F749CD}"/>
              </a:ext>
            </a:extLst>
          </p:cNvPr>
          <p:cNvSpPr>
            <a:spLocks noGrp="1"/>
          </p:cNvSpPr>
          <p:nvPr>
            <p:ph sz="half" idx="2"/>
          </p:nvPr>
        </p:nvSpPr>
        <p:spPr>
          <a:xfrm>
            <a:off x="629842" y="2505075"/>
            <a:ext cx="3868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9842D6D1-523B-4AE8-9BAB-952D026911C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9E1DE515-9010-4B47-B1EB-0367FD12BFE2}"/>
              </a:ext>
            </a:extLst>
          </p:cNvPr>
          <p:cNvSpPr>
            <a:spLocks noGrp="1"/>
          </p:cNvSpPr>
          <p:nvPr>
            <p:ph sz="quarter" idx="4"/>
          </p:nvPr>
        </p:nvSpPr>
        <p:spPr>
          <a:xfrm>
            <a:off x="4629150" y="2505075"/>
            <a:ext cx="3887391"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CBFEA845-DBEB-48AE-83D2-0244361CEFD8}"/>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8" name="頁尾版面配置區 7">
            <a:extLst>
              <a:ext uri="{FF2B5EF4-FFF2-40B4-BE49-F238E27FC236}">
                <a16:creationId xmlns:a16="http://schemas.microsoft.com/office/drawing/2014/main" id="{23639113-7D2F-4A58-8436-AA0D0E09254E}"/>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D351FFB-FE77-4A4D-ACF6-B642B0C7122B}"/>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2941685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07D4F4-5F30-4DD9-BA9F-AB997E146E3E}"/>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81DBAF0-43FB-402E-ADED-86A1ED09E96D}"/>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4" name="頁尾版面配置區 3">
            <a:extLst>
              <a:ext uri="{FF2B5EF4-FFF2-40B4-BE49-F238E27FC236}">
                <a16:creationId xmlns:a16="http://schemas.microsoft.com/office/drawing/2014/main" id="{7CF7BF24-EF74-4CD4-893C-0855CA7FA603}"/>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7D67B1DB-3745-4334-BB17-3042E8E01D07}"/>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211697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dirty="0"/>
              <a:t>按一下以編輯母片標題樣式</a:t>
            </a:r>
            <a:endParaRPr kumimoji="0" lang="en-US" dirty="0"/>
          </a:p>
        </p:txBody>
      </p:sp>
      <p:sp>
        <p:nvSpPr>
          <p:cNvPr id="4" name="日期版面配置區 3"/>
          <p:cNvSpPr>
            <a:spLocks noGrp="1"/>
          </p:cNvSpPr>
          <p:nvPr>
            <p:ph type="dt" sz="half" idx="10"/>
          </p:nvPr>
        </p:nvSpPr>
        <p:spPr/>
        <p:txBody>
          <a:bodyPr/>
          <a:lstStyle>
            <a:lvl1pPr>
              <a:defRPr>
                <a:solidFill>
                  <a:schemeClr val="tx1"/>
                </a:solidFill>
              </a:defRPr>
            </a:lvl1pPr>
          </a:lstStyle>
          <a:p>
            <a:fld id="{399816E0-A1B3-4AB9-9883-C2734BB87ACB}" type="datetime1">
              <a:rPr lang="zh-TW" altLang="en-US" smtClean="0"/>
              <a:t>2023/2/14</a:t>
            </a:fld>
            <a:endParaRPr lang="zh-TW" altLang="en-US" dirty="0"/>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B1EE830-6379-4B2A-BED6-AF0163DE2DB7}" type="slidenum">
              <a:rPr lang="zh-TW" altLang="en-US" smtClean="0"/>
              <a:pPr/>
              <a:t>‹#›</a:t>
            </a:fld>
            <a:endParaRPr lang="zh-TW" altLang="en-US" dirty="0"/>
          </a:p>
        </p:txBody>
      </p:sp>
      <p:sp>
        <p:nvSpPr>
          <p:cNvPr id="8" name="內容版面配置區 7"/>
          <p:cNvSpPr>
            <a:spLocks noGrp="1"/>
          </p:cNvSpPr>
          <p:nvPr>
            <p:ph sz="quarter" idx="1"/>
          </p:nvPr>
        </p:nvSpPr>
        <p:spPr>
          <a:xfrm>
            <a:off x="899592" y="1700808"/>
            <a:ext cx="7772400" cy="4572000"/>
          </a:xfrm>
        </p:spPr>
        <p:txBody>
          <a:bodyPr vert="horz"/>
          <a:lstStyle>
            <a:lvl1pPr>
              <a:defRPr sz="3200">
                <a:latin typeface="+mj-ea"/>
                <a:ea typeface="+mj-ea"/>
              </a:defRPr>
            </a:lvl1pPr>
            <a:lvl2pPr>
              <a:defRPr sz="2600">
                <a:latin typeface="+mj-ea"/>
                <a:ea typeface="+mj-ea"/>
              </a:defRPr>
            </a:lvl2pPr>
            <a:lvl3pPr>
              <a:defRPr>
                <a:latin typeface="+mj-ea"/>
                <a:ea typeface="+mj-ea"/>
              </a:defRPr>
            </a:lvl3pPr>
            <a:lvl4pPr>
              <a:defRPr>
                <a:latin typeface="+mj-ea"/>
                <a:ea typeface="+mj-ea"/>
              </a:defRPr>
            </a:lvl4pPr>
          </a:lstStyle>
          <a:p>
            <a:pPr lvl="0" eaLnBrk="1" latinLnBrk="0" hangingPunct="1"/>
            <a:r>
              <a:rPr lang="zh-TW" altLang="en-US" dirty="0"/>
              <a:t>按一下以編輯母片文字樣式</a:t>
            </a:r>
          </a:p>
          <a:p>
            <a:pPr lvl="1" eaLnBrk="1" latinLnBrk="0" hangingPunct="1"/>
            <a:r>
              <a:rPr lang="zh-TW" altLang="en-US" dirty="0"/>
              <a:t>第二層</a:t>
            </a:r>
          </a:p>
          <a:p>
            <a:pPr lvl="2" eaLnBrk="1" latinLnBrk="0" hangingPunct="1"/>
            <a:r>
              <a:rPr lang="zh-TW" altLang="en-US" dirty="0"/>
              <a:t>第三層</a:t>
            </a:r>
          </a:p>
          <a:p>
            <a:pPr lvl="3" eaLnBrk="1" latinLnBrk="0" hangingPunct="1"/>
            <a:r>
              <a:rPr lang="zh-TW" altLang="en-US" dirty="0"/>
              <a:t>第四層</a:t>
            </a:r>
          </a:p>
          <a:p>
            <a:pPr lvl="4" eaLnBrk="1" latinLnBrk="0" hangingPunct="1"/>
            <a:r>
              <a:rPr lang="zh-TW" altLang="en-US" dirty="0"/>
              <a:t>第五層</a:t>
            </a:r>
            <a:endParaRPr kumimoji="0"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920850E-32F4-46AA-B417-A86BA4827068}"/>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3" name="頁尾版面配置區 2">
            <a:extLst>
              <a:ext uri="{FF2B5EF4-FFF2-40B4-BE49-F238E27FC236}">
                <a16:creationId xmlns:a16="http://schemas.microsoft.com/office/drawing/2014/main" id="{BE0B3306-BF55-4652-8534-17826AC51520}"/>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B1AA7CC2-C4A9-423D-95D9-5D2F2BD56A0E}"/>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723116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1561FE-5124-4398-96C4-C40C62EC8EAC}"/>
              </a:ext>
            </a:extLst>
          </p:cNvPr>
          <p:cNvSpPr>
            <a:spLocks noGrp="1"/>
          </p:cNvSpPr>
          <p:nvPr>
            <p:ph type="title"/>
          </p:nvPr>
        </p:nvSpPr>
        <p:spPr>
          <a:xfrm>
            <a:off x="629841" y="457200"/>
            <a:ext cx="2949178" cy="1600200"/>
          </a:xfrm>
        </p:spPr>
        <p:txBody>
          <a:bodyPr anchor="b"/>
          <a:lstStyle>
            <a:lvl1pPr>
              <a:defRPr sz="24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AFD61C07-72F2-4071-8298-A29EC6B3CA9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1FA967C9-75FC-40BE-A96C-EAF7967B841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日期版面配置區 4">
            <a:extLst>
              <a:ext uri="{FF2B5EF4-FFF2-40B4-BE49-F238E27FC236}">
                <a16:creationId xmlns:a16="http://schemas.microsoft.com/office/drawing/2014/main" id="{793B7A0D-A077-48C3-AEE8-039814DA48EB}"/>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6" name="頁尾版面配置區 5">
            <a:extLst>
              <a:ext uri="{FF2B5EF4-FFF2-40B4-BE49-F238E27FC236}">
                <a16:creationId xmlns:a16="http://schemas.microsoft.com/office/drawing/2014/main" id="{49745D9E-FA56-46DC-9CE8-B56D454CC39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780CE66-1AEF-4C99-9199-DA855407C20A}"/>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1759140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3659B4-B599-423A-88C6-BAC90CC57663}"/>
              </a:ext>
            </a:extLst>
          </p:cNvPr>
          <p:cNvSpPr>
            <a:spLocks noGrp="1"/>
          </p:cNvSpPr>
          <p:nvPr>
            <p:ph type="title"/>
          </p:nvPr>
        </p:nvSpPr>
        <p:spPr>
          <a:xfrm>
            <a:off x="629841" y="457200"/>
            <a:ext cx="2949178" cy="1600200"/>
          </a:xfrm>
        </p:spPr>
        <p:txBody>
          <a:bodyPr anchor="b"/>
          <a:lstStyle>
            <a:lvl1pPr>
              <a:defRPr sz="24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3EB4722B-1DDE-4207-BA7D-91FFF643630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TW" altLang="en-US"/>
          </a:p>
        </p:txBody>
      </p:sp>
      <p:sp>
        <p:nvSpPr>
          <p:cNvPr id="4" name="文字版面配置區 3">
            <a:extLst>
              <a:ext uri="{FF2B5EF4-FFF2-40B4-BE49-F238E27FC236}">
                <a16:creationId xmlns:a16="http://schemas.microsoft.com/office/drawing/2014/main" id="{9CAA4635-A3FC-4DCD-B596-627675D273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日期版面配置區 4">
            <a:extLst>
              <a:ext uri="{FF2B5EF4-FFF2-40B4-BE49-F238E27FC236}">
                <a16:creationId xmlns:a16="http://schemas.microsoft.com/office/drawing/2014/main" id="{6D06BEA3-932A-438F-B83C-29C9C1CF4C53}"/>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6" name="頁尾版面配置區 5">
            <a:extLst>
              <a:ext uri="{FF2B5EF4-FFF2-40B4-BE49-F238E27FC236}">
                <a16:creationId xmlns:a16="http://schemas.microsoft.com/office/drawing/2014/main" id="{5639C0AC-6EE8-4B09-A5C9-3EE2D94E782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28D4AEC-2899-4812-8955-5BEEA0B97D14}"/>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1415691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6CE14F-7D46-48BB-B2F2-C688EDEEA32F}"/>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C7C5B90-F789-477E-ADAD-B6B1708EBF92}"/>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72FDECC-E7CF-4161-81BA-1CD7A094AD8B}"/>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5" name="頁尾版面配置區 4">
            <a:extLst>
              <a:ext uri="{FF2B5EF4-FFF2-40B4-BE49-F238E27FC236}">
                <a16:creationId xmlns:a16="http://schemas.microsoft.com/office/drawing/2014/main" id="{0A5AADB1-BC54-4E7A-A3C1-AC8447E483A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6044457-CF73-4F3C-B6DA-A560ED8B020A}"/>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19246726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65A6A720-1796-49BE-851C-F62A78E79AD0}"/>
              </a:ext>
            </a:extLst>
          </p:cNvPr>
          <p:cNvSpPr>
            <a:spLocks noGrp="1"/>
          </p:cNvSpPr>
          <p:nvPr>
            <p:ph type="title" orient="vert"/>
          </p:nvPr>
        </p:nvSpPr>
        <p:spPr>
          <a:xfrm>
            <a:off x="6543675" y="365125"/>
            <a:ext cx="1971675"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E79937A7-430A-4CD4-B0E9-487D3FDE5BE0}"/>
              </a:ext>
            </a:extLst>
          </p:cNvPr>
          <p:cNvSpPr>
            <a:spLocks noGrp="1"/>
          </p:cNvSpPr>
          <p:nvPr>
            <p:ph type="body" orient="vert" idx="1"/>
          </p:nvPr>
        </p:nvSpPr>
        <p:spPr>
          <a:xfrm>
            <a:off x="628650" y="365125"/>
            <a:ext cx="5800725"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8544C9D-6117-413D-8A28-59B74425FE09}"/>
              </a:ext>
            </a:extLst>
          </p:cNvPr>
          <p:cNvSpPr>
            <a:spLocks noGrp="1"/>
          </p:cNvSpPr>
          <p:nvPr>
            <p:ph type="dt" sz="half" idx="10"/>
          </p:nvPr>
        </p:nvSpPr>
        <p:spPr/>
        <p:txBody>
          <a:bodyPr/>
          <a:lstStyle/>
          <a:p>
            <a:fld id="{88A4AF86-314B-458F-B46D-29128C10915B}" type="datetimeFigureOut">
              <a:rPr lang="zh-TW" altLang="en-US" smtClean="0"/>
              <a:t>2023/2/14</a:t>
            </a:fld>
            <a:endParaRPr lang="zh-TW" altLang="en-US"/>
          </a:p>
        </p:txBody>
      </p:sp>
      <p:sp>
        <p:nvSpPr>
          <p:cNvPr id="5" name="頁尾版面配置區 4">
            <a:extLst>
              <a:ext uri="{FF2B5EF4-FFF2-40B4-BE49-F238E27FC236}">
                <a16:creationId xmlns:a16="http://schemas.microsoft.com/office/drawing/2014/main" id="{36CB3359-AA10-409E-9132-5BE2542BFDA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A636537-4B6A-4D6F-A623-EDB274F5171D}"/>
              </a:ext>
            </a:extLst>
          </p:cNvPr>
          <p:cNvSpPr>
            <a:spLocks noGrp="1"/>
          </p:cNvSpPr>
          <p:nvPr>
            <p:ph type="sldNum" sz="quarter" idx="12"/>
          </p:nvPr>
        </p:nvSpPr>
        <p:spPr/>
        <p:txBody>
          <a:body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132886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D262201-CF1B-46EF-8884-32789C717ACC}" type="datetime1">
              <a:rPr lang="zh-TW" altLang="en-US" smtClean="0"/>
              <a:t>2023/2/14</a:t>
            </a:fld>
            <a:endParaRPr lang="zh-TW" altLang="en-US" dirty="0"/>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B1EE830-6379-4B2A-BED6-AF0163DE2DB7}" type="slidenum">
              <a:rPr lang="zh-TW" altLang="en-US" smtClean="0"/>
              <a:pPr/>
              <a:t>‹#›</a:t>
            </a:fld>
            <a:endParaRPr lang="zh-TW" altLang="en-US" dirty="0"/>
          </a:p>
        </p:txBody>
      </p:sp>
    </p:spTree>
    <p:extLst>
      <p:ext uri="{BB962C8B-B14F-4D97-AF65-F5344CB8AC3E}">
        <p14:creationId xmlns:p14="http://schemas.microsoft.com/office/powerpoint/2010/main" val="947623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4"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1"/>
            <a:ext cx="7772400" cy="1362075"/>
          </a:xfrm>
        </p:spPr>
        <p:txBody>
          <a:bodyPr anchor="b" anchorCtr="0"/>
          <a:lstStyle>
            <a:lvl1pPr algn="l">
              <a:buNone/>
              <a:defRPr sz="4000" b="0" cap="none"/>
            </a:lvl1pPr>
          </a:lstStyle>
          <a:p>
            <a:r>
              <a:rPr kumimoji="0" lang="zh-TW" altLang="en-US" dirty="0"/>
              <a:t>按一下以編輯母片標題樣式</a:t>
            </a:r>
            <a:endParaRPr kumimoji="0" lang="en-US" dirty="0"/>
          </a:p>
        </p:txBody>
      </p:sp>
      <p:sp>
        <p:nvSpPr>
          <p:cNvPr id="3" name="文字版面配置區 2"/>
          <p:cNvSpPr>
            <a:spLocks noGrp="1"/>
          </p:cNvSpPr>
          <p:nvPr>
            <p:ph type="body" idx="1"/>
          </p:nvPr>
        </p:nvSpPr>
        <p:spPr>
          <a:xfrm>
            <a:off x="722313" y="2547939"/>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82FB3BFB-A776-4E43-AF53-5B478FB37046}" type="datetime1">
              <a:rPr lang="zh-TW" altLang="en-US" smtClean="0"/>
              <a:t>2023/2/14</a:t>
            </a:fld>
            <a:endParaRPr lang="zh-TW" altLang="en-US"/>
          </a:p>
        </p:txBody>
      </p:sp>
      <p:sp>
        <p:nvSpPr>
          <p:cNvPr id="5" name="頁尾版面配置區 4"/>
          <p:cNvSpPr>
            <a:spLocks noGrp="1"/>
          </p:cNvSpPr>
          <p:nvPr>
            <p:ph type="ftr" sz="quarter" idx="11"/>
          </p:nvPr>
        </p:nvSpPr>
        <p:spPr>
          <a:xfrm>
            <a:off x="800101" y="6172200"/>
            <a:ext cx="4000500" cy="457200"/>
          </a:xfrm>
        </p:spPr>
        <p:txBody>
          <a:bodyPr/>
          <a:lstStyle/>
          <a:p>
            <a:endParaRPr lang="zh-TW" altLang="en-US"/>
          </a:p>
        </p:txBody>
      </p:sp>
      <p:sp>
        <p:nvSpPr>
          <p:cNvPr id="7" name="矩形 6"/>
          <p:cNvSpPr/>
          <p:nvPr/>
        </p:nvSpPr>
        <p:spPr>
          <a:xfrm flipV="1">
            <a:off x="69413"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7" y="2341476"/>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7"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7B1EE830-6379-4B2A-BED6-AF0163DE2DB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fld id="{76CEF008-D81A-4B60-B946-3517A0335AFB}" type="datetime1">
              <a:rPr lang="zh-TW" altLang="en-US" smtClean="0"/>
              <a:t>2023/2/14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B1EE830-6379-4B2A-BED6-AF0163DE2DB7}"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1" name="內容版面配置區 10"/>
          <p:cNvSpPr>
            <a:spLocks noGrp="1"/>
          </p:cNvSpPr>
          <p:nvPr>
            <p:ph sz="quarter" idx="2"/>
          </p:nvPr>
        </p:nvSpPr>
        <p:spPr>
          <a:xfrm>
            <a:off x="4933951"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7" name="日期版面配置區 6"/>
          <p:cNvSpPr>
            <a:spLocks noGrp="1"/>
          </p:cNvSpPr>
          <p:nvPr>
            <p:ph type="dt" sz="half" idx="10"/>
          </p:nvPr>
        </p:nvSpPr>
        <p:spPr/>
        <p:txBody>
          <a:bodyPr/>
          <a:lstStyle/>
          <a:p>
            <a:fld id="{770D0FBA-FAAE-446A-9831-CCE2DDFB24D4}" type="datetime1">
              <a:rPr lang="zh-TW" altLang="en-US" smtClean="0"/>
              <a:t>2023/2/14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B1EE830-6379-4B2A-BED6-AF0163DE2DB7}"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fld id="{0F522918-8DEF-4144-A4A4-D6635BB73A77}" type="datetime1">
              <a:rPr lang="zh-TW" altLang="en-US" smtClean="0"/>
              <a:t>2023/2/14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B1EE830-6379-4B2A-BED6-AF0163DE2DB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D43079F-9571-4C64-93C6-E32DFAC793C8}" type="datetime1">
              <a:rPr lang="zh-TW" altLang="en-US" smtClean="0"/>
              <a:t>2023/2/14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B1EE830-6379-4B2A-BED6-AF0163DE2DB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9"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A53CA432-C544-44DB-98D0-4F8BC6F57EFC}" type="datetime1">
              <a:rPr lang="zh-TW" altLang="en-US" smtClean="0"/>
              <a:t>2023/2/14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B1EE830-6379-4B2A-BED6-AF0163DE2DB7}"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9"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dirty="0"/>
              <a:t>按一下以編輯母片標題樣式</a:t>
            </a:r>
            <a:endParaRPr kumimoji="0" lang="en-US" dirty="0"/>
          </a:p>
        </p:txBody>
      </p:sp>
      <p:sp>
        <p:nvSpPr>
          <p:cNvPr id="13" name="文字版面配置區 12"/>
          <p:cNvSpPr>
            <a:spLocks noGrp="1"/>
          </p:cNvSpPr>
          <p:nvPr>
            <p:ph type="body" idx="1"/>
          </p:nvPr>
        </p:nvSpPr>
        <p:spPr>
          <a:xfrm>
            <a:off x="899592" y="1700808"/>
            <a:ext cx="7772400" cy="4572000"/>
          </a:xfrm>
          <a:prstGeom prst="rect">
            <a:avLst/>
          </a:prstGeom>
        </p:spPr>
        <p:txBody>
          <a:bodyPr>
            <a:normAutofit/>
          </a:bodyPr>
          <a:lstStyle/>
          <a:p>
            <a:pPr lvl="0" eaLnBrk="1" latinLnBrk="0" hangingPunct="1"/>
            <a:r>
              <a:rPr kumimoji="0" lang="zh-TW" altLang="en-US" dirty="0"/>
              <a:t>按一下以編輯母片文字樣式</a:t>
            </a:r>
          </a:p>
          <a:p>
            <a:pPr lvl="1" eaLnBrk="1" latinLnBrk="0" hangingPunct="1"/>
            <a:r>
              <a:rPr kumimoji="0" lang="zh-TW" altLang="en-US" dirty="0"/>
              <a:t>第二層</a:t>
            </a:r>
          </a:p>
          <a:p>
            <a:pPr lvl="2" eaLnBrk="1" latinLnBrk="0" hangingPunct="1"/>
            <a:r>
              <a:rPr kumimoji="0" lang="zh-TW" altLang="en-US" dirty="0"/>
              <a:t>第三層</a:t>
            </a:r>
          </a:p>
          <a:p>
            <a:pPr lvl="3" eaLnBrk="1" latinLnBrk="0" hangingPunct="1"/>
            <a:r>
              <a:rPr kumimoji="0" lang="zh-TW" altLang="en-US" dirty="0"/>
              <a:t>第四層</a:t>
            </a:r>
          </a:p>
          <a:p>
            <a:pPr lvl="4" eaLnBrk="1" latinLnBrk="0" hangingPunct="1"/>
            <a:r>
              <a:rPr kumimoji="0" lang="zh-TW" altLang="en-US" dirty="0"/>
              <a:t>第五層</a:t>
            </a:r>
            <a:endParaRPr kumimoji="0" lang="en-US" dirty="0"/>
          </a:p>
        </p:txBody>
      </p:sp>
      <p:sp>
        <p:nvSpPr>
          <p:cNvPr id="14" name="日期版面配置區 13"/>
          <p:cNvSpPr>
            <a:spLocks noGrp="1"/>
          </p:cNvSpPr>
          <p:nvPr>
            <p:ph type="dt" sz="half" idx="2"/>
          </p:nvPr>
        </p:nvSpPr>
        <p:spPr>
          <a:xfrm>
            <a:off x="6172201" y="6191250"/>
            <a:ext cx="2476500" cy="476250"/>
          </a:xfrm>
          <a:prstGeom prst="rect">
            <a:avLst/>
          </a:prstGeom>
        </p:spPr>
        <p:txBody>
          <a:bodyPr anchor="ctr" anchorCtr="0"/>
          <a:lstStyle>
            <a:lvl1pPr algn="r" eaLnBrk="1" latinLnBrk="0" hangingPunct="1">
              <a:defRPr kumimoji="0" sz="1400">
                <a:solidFill>
                  <a:schemeClr val="tx1"/>
                </a:solidFill>
              </a:defRPr>
            </a:lvl1pPr>
          </a:lstStyle>
          <a:p>
            <a:fld id="{05C7726B-AE41-47D7-AFDE-26AB03895540}" type="datetime1">
              <a:rPr lang="zh-TW" altLang="en-US" smtClean="0"/>
              <a:t>2023/2/14</a:t>
            </a:fld>
            <a:endParaRPr lang="zh-TW" altLang="en-US" dirty="0"/>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B1EE830-6379-4B2A-BED6-AF0163DE2DB7}" type="slidenum">
              <a:rPr lang="zh-TW" altLang="en-US" smtClean="0"/>
              <a:pPr/>
              <a:t>‹#›</a:t>
            </a:fld>
            <a:endParaRPr lang="zh-TW"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hdr="0" ftr="0" dt="0"/>
  <p:txStyles>
    <p:titleStyle>
      <a:lvl1pPr algn="l" rtl="0" eaLnBrk="1" latinLnBrk="0" hangingPunct="1">
        <a:spcBef>
          <a:spcPct val="0"/>
        </a:spcBef>
        <a:buNone/>
        <a:defRPr kumimoji="0" sz="48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3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8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BC4F1D77-A8D8-4212-9098-35577461C9B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2F69C14-8224-422A-AFC5-BE1092CD05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7E1C4A6-03B7-482A-B656-6E8A25F7771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8A4AF86-314B-458F-B46D-29128C10915B}" type="datetimeFigureOut">
              <a:rPr lang="zh-TW" altLang="en-US" smtClean="0"/>
              <a:t>2023/2/14</a:t>
            </a:fld>
            <a:endParaRPr lang="zh-TW" altLang="en-US"/>
          </a:p>
        </p:txBody>
      </p:sp>
      <p:sp>
        <p:nvSpPr>
          <p:cNvPr id="5" name="頁尾版面配置區 4">
            <a:extLst>
              <a:ext uri="{FF2B5EF4-FFF2-40B4-BE49-F238E27FC236}">
                <a16:creationId xmlns:a16="http://schemas.microsoft.com/office/drawing/2014/main" id="{729FA9F0-ABCC-4AD7-BD03-2E27D647DAC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A08CD8EB-F51C-4C80-BA3B-689EDA312D7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B8F90C-0729-43E1-8756-A8002B637A16}" type="slidenum">
              <a:rPr lang="zh-TW" altLang="en-US" smtClean="0"/>
              <a:t>‹#›</a:t>
            </a:fld>
            <a:endParaRPr lang="zh-TW" altLang="en-US"/>
          </a:p>
        </p:txBody>
      </p:sp>
    </p:spTree>
    <p:extLst>
      <p:ext uri="{BB962C8B-B14F-4D97-AF65-F5344CB8AC3E}">
        <p14:creationId xmlns:p14="http://schemas.microsoft.com/office/powerpoint/2010/main" val="413686763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TW"/>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descr="Rectangle: Click to edit Master text styles&#10;Second level&#10;Third level&#10;Fourth level&#10;Fifth level"/>
          <p:cNvSpPr>
            <a:spLocks noGrp="1" noChangeArrowheads="1"/>
          </p:cNvSpPr>
          <p:nvPr>
            <p:ph type="subTitle" idx="1"/>
          </p:nvPr>
        </p:nvSpPr>
        <p:spPr>
          <a:xfrm>
            <a:off x="1259632" y="3140968"/>
            <a:ext cx="6400800" cy="1600200"/>
          </a:xfrm>
        </p:spPr>
        <p:txBody>
          <a:bodyPr>
            <a:normAutofit/>
          </a:bodyPr>
          <a:lstStyle/>
          <a:p>
            <a:endParaRPr lang="en-US" altLang="zh-TW" dirty="0">
              <a:solidFill>
                <a:schemeClr val="tx1"/>
              </a:solidFill>
            </a:endParaRPr>
          </a:p>
          <a:p>
            <a:r>
              <a:rPr lang="zh-TW" altLang="en-US" sz="3200" dirty="0">
                <a:solidFill>
                  <a:schemeClr val="tx1"/>
                </a:solidFill>
              </a:rPr>
              <a:t>人事室  黃淑玲</a:t>
            </a:r>
            <a:endParaRPr lang="zh-TW" altLang="zh-TW" dirty="0"/>
          </a:p>
        </p:txBody>
      </p:sp>
      <p:sp>
        <p:nvSpPr>
          <p:cNvPr id="2050" name="Rectangle 2"/>
          <p:cNvSpPr>
            <a:spLocks noGrp="1" noChangeArrowheads="1"/>
          </p:cNvSpPr>
          <p:nvPr>
            <p:ph type="ctrTitle"/>
          </p:nvPr>
        </p:nvSpPr>
        <p:spPr>
          <a:xfrm>
            <a:off x="457200" y="1505931"/>
            <a:ext cx="8579296" cy="1470025"/>
          </a:xfrm>
        </p:spPr>
        <p:txBody>
          <a:bodyPr>
            <a:normAutofit fontScale="90000"/>
          </a:bodyPr>
          <a:lstStyle/>
          <a:p>
            <a:r>
              <a:rPr lang="zh-TW" altLang="zh-TW" dirty="0"/>
              <a:t>新版教師聘任與升等法規說明會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92963EA-C3B2-4C60-82FD-E95C747E9A8F}"/>
              </a:ext>
            </a:extLst>
          </p:cNvPr>
          <p:cNvSpPr>
            <a:spLocks noGrp="1"/>
          </p:cNvSpPr>
          <p:nvPr>
            <p:ph type="title"/>
          </p:nvPr>
        </p:nvSpPr>
        <p:spPr/>
        <p:txBody>
          <a:bodyPr>
            <a:noAutofit/>
          </a:bodyPr>
          <a:lstStyle/>
          <a:p>
            <a:r>
              <a:rPr lang="zh-TW" altLang="zh-TW" sz="3600" b="1" dirty="0"/>
              <a:t>選擇以</a:t>
            </a:r>
            <a:r>
              <a:rPr lang="zh-TW" altLang="zh-TW" sz="3600" b="1" u="sng" dirty="0"/>
              <a:t>技術應用</a:t>
            </a:r>
            <a:r>
              <a:rPr lang="zh-TW" altLang="en-US" sz="3600" b="1" u="sng" dirty="0"/>
              <a:t>或</a:t>
            </a:r>
            <a:r>
              <a:rPr lang="zh-TW" altLang="zh-TW" sz="3600" b="1" u="sng" dirty="0"/>
              <a:t>教學實務</a:t>
            </a:r>
            <a:r>
              <a:rPr lang="zh-TW" altLang="zh-TW" sz="3600" b="1" dirty="0"/>
              <a:t>途徑升等者須符合下列各項規定之一：</a:t>
            </a:r>
            <a:endParaRPr lang="zh-TW" altLang="en-US" sz="3600" dirty="0"/>
          </a:p>
        </p:txBody>
      </p:sp>
      <p:sp>
        <p:nvSpPr>
          <p:cNvPr id="3" name="投影片編號版面配置區 2">
            <a:extLst>
              <a:ext uri="{FF2B5EF4-FFF2-40B4-BE49-F238E27FC236}">
                <a16:creationId xmlns:a16="http://schemas.microsoft.com/office/drawing/2014/main" id="{AF723C19-377D-4F4D-91D7-543B058B0DE6}"/>
              </a:ext>
            </a:extLst>
          </p:cNvPr>
          <p:cNvSpPr>
            <a:spLocks noGrp="1"/>
          </p:cNvSpPr>
          <p:nvPr>
            <p:ph type="sldNum" sz="quarter" idx="12"/>
          </p:nvPr>
        </p:nvSpPr>
        <p:spPr/>
        <p:txBody>
          <a:bodyPr/>
          <a:lstStyle/>
          <a:p>
            <a:fld id="{7B1EE830-6379-4B2A-BED6-AF0163DE2DB7}" type="slidenum">
              <a:rPr lang="zh-TW" altLang="en-US" smtClean="0"/>
              <a:pPr/>
              <a:t>10</a:t>
            </a:fld>
            <a:endParaRPr lang="zh-TW" altLang="en-US" dirty="0"/>
          </a:p>
        </p:txBody>
      </p:sp>
      <p:sp>
        <p:nvSpPr>
          <p:cNvPr id="4" name="內容版面配置區 3">
            <a:extLst>
              <a:ext uri="{FF2B5EF4-FFF2-40B4-BE49-F238E27FC236}">
                <a16:creationId xmlns:a16="http://schemas.microsoft.com/office/drawing/2014/main" id="{B9F4F1F6-0ADD-49FC-BD91-65BC3DD8357C}"/>
              </a:ext>
            </a:extLst>
          </p:cNvPr>
          <p:cNvSpPr>
            <a:spLocks noGrp="1"/>
          </p:cNvSpPr>
          <p:nvPr>
            <p:ph sz="quarter" idx="1"/>
          </p:nvPr>
        </p:nvSpPr>
        <p:spPr/>
        <p:txBody>
          <a:bodyPr>
            <a:noAutofit/>
          </a:bodyPr>
          <a:lstStyle/>
          <a:p>
            <a:pPr marL="457200" indent="-457200">
              <a:buClrTx/>
              <a:buFont typeface="+mj-ea"/>
              <a:buAutoNum type="ea1ChtPeriod" startAt="6"/>
            </a:pPr>
            <a:r>
              <a:rPr lang="zh-TW" altLang="en-US" sz="2400" dirty="0"/>
              <a:t>取得前一等級教師資格後且申請升等前 </a:t>
            </a:r>
            <a:r>
              <a:rPr lang="en-US" altLang="zh-TW" sz="2400" dirty="0"/>
              <a:t>3 </a:t>
            </a:r>
            <a:r>
              <a:rPr lang="zh-TW" altLang="en-US" sz="2400" dirty="0"/>
              <a:t>年內曾任教學型計畫之計畫主持人或子計畫主持人。</a:t>
            </a:r>
          </a:p>
          <a:p>
            <a:pPr marL="457200" indent="-457200">
              <a:buClrTx/>
              <a:buFont typeface="+mj-ea"/>
              <a:buAutoNum type="ea1ChtPeriod" startAt="6"/>
            </a:pPr>
            <a:r>
              <a:rPr lang="zh-TW" altLang="en-US" sz="2400" dirty="0"/>
              <a:t>申請升等前 </a:t>
            </a:r>
            <a:r>
              <a:rPr lang="en-US" altLang="zh-TW" sz="2400" dirty="0"/>
              <a:t>3 </a:t>
            </a:r>
            <a:r>
              <a:rPr lang="zh-TW" altLang="en-US" sz="2400" dirty="0"/>
              <a:t>學年內曾獲校級教學特優、教學優良教師或政府級相關教學優良獎勵者。</a:t>
            </a:r>
          </a:p>
          <a:p>
            <a:pPr marL="457200" indent="-457200">
              <a:buClrTx/>
              <a:buFont typeface="+mj-ea"/>
              <a:buAutoNum type="ea1ChtPeriod" startAt="6"/>
            </a:pPr>
            <a:r>
              <a:rPr lang="zh-TW" altLang="en-US" sz="2400" dirty="0"/>
              <a:t>申請升等前 </a:t>
            </a:r>
            <a:r>
              <a:rPr lang="en-US" altLang="zh-TW" sz="2400" dirty="0"/>
              <a:t>3 </a:t>
            </a:r>
            <a:r>
              <a:rPr lang="zh-TW" altLang="en-US" sz="2400" dirty="0"/>
              <a:t>學年度教學評量平均成績，排名於全校或該所屬學院或該所屬系所、中心前 </a:t>
            </a:r>
            <a:r>
              <a:rPr lang="en-US" altLang="zh-TW" sz="2400" dirty="0"/>
              <a:t>20%</a:t>
            </a:r>
            <a:r>
              <a:rPr lang="zh-TW" altLang="en-US" sz="2400" dirty="0"/>
              <a:t>者。</a:t>
            </a:r>
          </a:p>
          <a:p>
            <a:pPr marL="457200" indent="-457200">
              <a:buClrTx/>
              <a:buFont typeface="+mj-ea"/>
              <a:buAutoNum type="ea1ChtPeriod" startAt="6"/>
            </a:pPr>
            <a:r>
              <a:rPr lang="zh-TW" altLang="en-US" sz="2400" dirty="0"/>
              <a:t>取得前一等級教師資格後且申請升等前 </a:t>
            </a:r>
            <a:r>
              <a:rPr lang="en-US" altLang="zh-TW" sz="2400" dirty="0"/>
              <a:t>3 </a:t>
            </a:r>
            <a:r>
              <a:rPr lang="zh-TW" altLang="en-US" sz="2400" dirty="0"/>
              <a:t>年內曾指導學生獲得科技部、中央及地方政府單位、學術機構（國家衛生研究院、各學術性學會等）研究計畫獎助或參加國際級或全國性競賽獲獎（金、銀、銅牌或前三名或優勝或優等以上）。（需與專長相符）</a:t>
            </a:r>
          </a:p>
        </p:txBody>
      </p:sp>
    </p:spTree>
    <p:extLst>
      <p:ext uri="{BB962C8B-B14F-4D97-AF65-F5344CB8AC3E}">
        <p14:creationId xmlns:p14="http://schemas.microsoft.com/office/powerpoint/2010/main" val="746521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9D3DB-E84A-4D10-9659-DBE07524D3B8}"/>
              </a:ext>
            </a:extLst>
          </p:cNvPr>
          <p:cNvSpPr>
            <a:spLocks noGrp="1"/>
          </p:cNvSpPr>
          <p:nvPr>
            <p:ph type="title"/>
          </p:nvPr>
        </p:nvSpPr>
        <p:spPr/>
        <p:txBody>
          <a:bodyPr/>
          <a:lstStyle/>
          <a:p>
            <a:r>
              <a:rPr lang="zh-TW" altLang="en-US" dirty="0"/>
              <a:t>升等所需文件</a:t>
            </a:r>
          </a:p>
        </p:txBody>
      </p:sp>
      <p:sp>
        <p:nvSpPr>
          <p:cNvPr id="3" name="投影片編號版面配置區 2">
            <a:extLst>
              <a:ext uri="{FF2B5EF4-FFF2-40B4-BE49-F238E27FC236}">
                <a16:creationId xmlns:a16="http://schemas.microsoft.com/office/drawing/2014/main" id="{BDD52B67-3231-4300-893A-5B20FF13DE80}"/>
              </a:ext>
            </a:extLst>
          </p:cNvPr>
          <p:cNvSpPr>
            <a:spLocks noGrp="1"/>
          </p:cNvSpPr>
          <p:nvPr>
            <p:ph type="sldNum" sz="quarter" idx="12"/>
          </p:nvPr>
        </p:nvSpPr>
        <p:spPr/>
        <p:txBody>
          <a:bodyPr/>
          <a:lstStyle/>
          <a:p>
            <a:fld id="{7B1EE830-6379-4B2A-BED6-AF0163DE2DB7}" type="slidenum">
              <a:rPr lang="zh-TW" altLang="en-US" smtClean="0"/>
              <a:pPr/>
              <a:t>11</a:t>
            </a:fld>
            <a:endParaRPr lang="zh-TW" altLang="en-US" dirty="0"/>
          </a:p>
        </p:txBody>
      </p:sp>
      <p:sp>
        <p:nvSpPr>
          <p:cNvPr id="4" name="內容版面配置區 3">
            <a:extLst>
              <a:ext uri="{FF2B5EF4-FFF2-40B4-BE49-F238E27FC236}">
                <a16:creationId xmlns:a16="http://schemas.microsoft.com/office/drawing/2014/main" id="{1218C81F-E0D7-42A8-9490-8DEB7B591AEB}"/>
              </a:ext>
            </a:extLst>
          </p:cNvPr>
          <p:cNvSpPr>
            <a:spLocks noGrp="1"/>
          </p:cNvSpPr>
          <p:nvPr>
            <p:ph sz="quarter" idx="1"/>
          </p:nvPr>
        </p:nvSpPr>
        <p:spPr/>
        <p:txBody>
          <a:bodyPr>
            <a:normAutofit fontScale="85000" lnSpcReduction="20000"/>
          </a:bodyPr>
          <a:lstStyle/>
          <a:p>
            <a:r>
              <a:rPr lang="zh-TW" altLang="en-US" dirty="0">
                <a:solidFill>
                  <a:srgbClr val="00B050"/>
                </a:solidFill>
              </a:rPr>
              <a:t>教師多元升等提名表、</a:t>
            </a:r>
            <a:r>
              <a:rPr lang="zh-TW" altLang="en-US" b="1" u="sng" dirty="0">
                <a:solidFill>
                  <a:srgbClr val="00B050"/>
                </a:solidFill>
              </a:rPr>
              <a:t>升等資料檢核表</a:t>
            </a:r>
            <a:r>
              <a:rPr lang="zh-TW" altLang="en-US" dirty="0">
                <a:solidFill>
                  <a:srgbClr val="00B050"/>
                </a:solidFill>
              </a:rPr>
              <a:t>、教師參與升等教師公開演講證明單</a:t>
            </a:r>
            <a:endParaRPr lang="en-US" altLang="zh-TW" dirty="0">
              <a:solidFill>
                <a:srgbClr val="00B050"/>
              </a:solidFill>
            </a:endParaRPr>
          </a:p>
          <a:p>
            <a:r>
              <a:rPr lang="zh-TW" altLang="en-US" dirty="0">
                <a:solidFill>
                  <a:srgbClr val="00B050"/>
                </a:solidFill>
              </a:rPr>
              <a:t>教育部教師資格審查履歷表填寫</a:t>
            </a:r>
            <a:endParaRPr lang="en-US" altLang="zh-TW" dirty="0">
              <a:solidFill>
                <a:srgbClr val="00B050"/>
              </a:solidFill>
            </a:endParaRPr>
          </a:p>
          <a:p>
            <a:r>
              <a:rPr lang="zh-TW" altLang="en-US" dirty="0"/>
              <a:t>論文、研究成果集冊</a:t>
            </a:r>
            <a:r>
              <a:rPr lang="en-US" altLang="zh-TW" dirty="0"/>
              <a:t>(</a:t>
            </a:r>
            <a:r>
              <a:rPr lang="zh-TW" altLang="en-US" dirty="0"/>
              <a:t>含</a:t>
            </a:r>
            <a:r>
              <a:rPr lang="zh-TW" altLang="en-US" b="1" u="sng" dirty="0">
                <a:solidFill>
                  <a:srgbClr val="C00000"/>
                </a:solidFill>
              </a:rPr>
              <a:t>研究成果摘要說明</a:t>
            </a:r>
            <a:r>
              <a:rPr lang="en-US" altLang="zh-TW" dirty="0"/>
              <a:t>)</a:t>
            </a:r>
          </a:p>
          <a:p>
            <a:r>
              <a:rPr lang="zh-TW" altLang="en-US" dirty="0"/>
              <a:t>服務、教學證明文件集冊</a:t>
            </a:r>
            <a:endParaRPr lang="en-US" altLang="zh-TW" dirty="0"/>
          </a:p>
          <a:p>
            <a:r>
              <a:rPr lang="zh-TW" altLang="en-US" dirty="0"/>
              <a:t>教師代表著作合著人證明</a:t>
            </a:r>
            <a:r>
              <a:rPr lang="en-US" altLang="zh-TW" dirty="0"/>
              <a:t>(</a:t>
            </a:r>
            <a:r>
              <a:rPr lang="zh-TW" altLang="en-US" dirty="0"/>
              <a:t>無，則免</a:t>
            </a:r>
            <a:r>
              <a:rPr lang="en-US" altLang="zh-TW" dirty="0"/>
              <a:t>)</a:t>
            </a:r>
          </a:p>
          <a:p>
            <a:r>
              <a:rPr lang="zh-TW" altLang="en-US" dirty="0"/>
              <a:t>升等本人建議審查迴避名單</a:t>
            </a:r>
            <a:r>
              <a:rPr lang="en-US" altLang="zh-TW" dirty="0"/>
              <a:t>(</a:t>
            </a:r>
            <a:r>
              <a:rPr lang="zh-TW" altLang="en-US" dirty="0"/>
              <a:t>無，則免</a:t>
            </a:r>
            <a:r>
              <a:rPr lang="en-US" altLang="zh-TW" dirty="0"/>
              <a:t>)</a:t>
            </a:r>
          </a:p>
          <a:p>
            <a:r>
              <a:rPr lang="zh-TW" altLang="en-US" dirty="0">
                <a:solidFill>
                  <a:srgbClr val="0070C0"/>
                </a:solidFill>
              </a:rPr>
              <a:t>系院教評會提供校教評會外審參考名單</a:t>
            </a:r>
            <a:r>
              <a:rPr lang="en-US" altLang="zh-TW" dirty="0">
                <a:solidFill>
                  <a:srgbClr val="0070C0"/>
                </a:solidFill>
              </a:rPr>
              <a:t>(</a:t>
            </a:r>
            <a:r>
              <a:rPr lang="zh-TW" altLang="en-US" dirty="0">
                <a:solidFill>
                  <a:srgbClr val="0070C0"/>
                </a:solidFill>
              </a:rPr>
              <a:t>由教評會提供</a:t>
            </a:r>
            <a:r>
              <a:rPr lang="en-US" altLang="zh-TW" dirty="0">
                <a:solidFill>
                  <a:srgbClr val="0070C0"/>
                </a:solidFill>
              </a:rPr>
              <a:t>)</a:t>
            </a:r>
          </a:p>
          <a:p>
            <a:r>
              <a:rPr lang="zh-TW" altLang="zh-TW" dirty="0">
                <a:solidFill>
                  <a:srgbClr val="0070C0"/>
                </a:solidFill>
              </a:rPr>
              <a:t>專科以上學校辦理以著作送審教師資格查核表</a:t>
            </a:r>
            <a:r>
              <a:rPr lang="en-US" altLang="zh-TW" dirty="0">
                <a:solidFill>
                  <a:srgbClr val="0070C0"/>
                </a:solidFill>
              </a:rPr>
              <a:t>(</a:t>
            </a:r>
            <a:r>
              <a:rPr lang="zh-TW" altLang="en-US" dirty="0">
                <a:solidFill>
                  <a:srgbClr val="0070C0"/>
                </a:solidFill>
              </a:rPr>
              <a:t>由系、院祕書提供</a:t>
            </a:r>
            <a:r>
              <a:rPr lang="en-US" altLang="zh-TW" dirty="0">
                <a:solidFill>
                  <a:srgbClr val="0070C0"/>
                </a:solidFill>
              </a:rPr>
              <a:t>)</a:t>
            </a:r>
          </a:p>
          <a:p>
            <a:endParaRPr lang="zh-TW" altLang="en-US" dirty="0"/>
          </a:p>
        </p:txBody>
      </p:sp>
    </p:spTree>
    <p:extLst>
      <p:ext uri="{BB962C8B-B14F-4D97-AF65-F5344CB8AC3E}">
        <p14:creationId xmlns:p14="http://schemas.microsoft.com/office/powerpoint/2010/main" val="3378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201386-4905-43AC-AE77-89E9BA451B62}"/>
              </a:ext>
            </a:extLst>
          </p:cNvPr>
          <p:cNvSpPr>
            <a:spLocks noGrp="1"/>
          </p:cNvSpPr>
          <p:nvPr>
            <p:ph type="title"/>
          </p:nvPr>
        </p:nvSpPr>
        <p:spPr/>
        <p:txBody>
          <a:bodyPr>
            <a:normAutofit/>
          </a:bodyPr>
          <a:lstStyle/>
          <a:p>
            <a:r>
              <a:rPr lang="zh-TW" altLang="en-US" dirty="0"/>
              <a:t>論文計分要求</a:t>
            </a:r>
          </a:p>
        </p:txBody>
      </p:sp>
      <p:sp>
        <p:nvSpPr>
          <p:cNvPr id="3" name="投影片編號版面配置區 2">
            <a:extLst>
              <a:ext uri="{FF2B5EF4-FFF2-40B4-BE49-F238E27FC236}">
                <a16:creationId xmlns:a16="http://schemas.microsoft.com/office/drawing/2014/main" id="{7150AED5-5CFB-4F42-A764-DC7C86BB7DD1}"/>
              </a:ext>
            </a:extLst>
          </p:cNvPr>
          <p:cNvSpPr>
            <a:spLocks noGrp="1"/>
          </p:cNvSpPr>
          <p:nvPr>
            <p:ph type="sldNum" sz="quarter" idx="12"/>
          </p:nvPr>
        </p:nvSpPr>
        <p:spPr/>
        <p:txBody>
          <a:bodyPr/>
          <a:lstStyle/>
          <a:p>
            <a:fld id="{7B1EE830-6379-4B2A-BED6-AF0163DE2DB7}" type="slidenum">
              <a:rPr lang="zh-TW" altLang="en-US" smtClean="0"/>
              <a:pPr/>
              <a:t>12</a:t>
            </a:fld>
            <a:endParaRPr lang="zh-TW" altLang="en-US" dirty="0"/>
          </a:p>
        </p:txBody>
      </p:sp>
      <p:graphicFrame>
        <p:nvGraphicFramePr>
          <p:cNvPr id="5" name="內容版面配置區 4"/>
          <p:cNvGraphicFramePr>
            <a:graphicFrameLocks noGrp="1"/>
          </p:cNvGraphicFramePr>
          <p:nvPr>
            <p:ph sz="quarter" idx="1"/>
            <p:extLst>
              <p:ext uri="{D42A27DB-BD31-4B8C-83A1-F6EECF244321}">
                <p14:modId xmlns:p14="http://schemas.microsoft.com/office/powerpoint/2010/main" val="2286630024"/>
              </p:ext>
            </p:extLst>
          </p:nvPr>
        </p:nvGraphicFramePr>
        <p:xfrm>
          <a:off x="1115616" y="2060848"/>
          <a:ext cx="6192688" cy="3744412"/>
        </p:xfrm>
        <a:graphic>
          <a:graphicData uri="http://schemas.openxmlformats.org/drawingml/2006/table">
            <a:tbl>
              <a:tblPr firstRow="1" firstCol="1" bandRow="1">
                <a:tableStyleId>{5C22544A-7EE6-4342-B048-85BDC9FD1C3A}</a:tableStyleId>
              </a:tblPr>
              <a:tblGrid>
                <a:gridCol w="1076194">
                  <a:extLst>
                    <a:ext uri="{9D8B030D-6E8A-4147-A177-3AD203B41FA5}">
                      <a16:colId xmlns:a16="http://schemas.microsoft.com/office/drawing/2014/main" val="20001"/>
                    </a:ext>
                  </a:extLst>
                </a:gridCol>
                <a:gridCol w="1705498">
                  <a:extLst>
                    <a:ext uri="{9D8B030D-6E8A-4147-A177-3AD203B41FA5}">
                      <a16:colId xmlns:a16="http://schemas.microsoft.com/office/drawing/2014/main" val="20002"/>
                    </a:ext>
                  </a:extLst>
                </a:gridCol>
                <a:gridCol w="1705498">
                  <a:extLst>
                    <a:ext uri="{9D8B030D-6E8A-4147-A177-3AD203B41FA5}">
                      <a16:colId xmlns:a16="http://schemas.microsoft.com/office/drawing/2014/main" val="20003"/>
                    </a:ext>
                  </a:extLst>
                </a:gridCol>
                <a:gridCol w="1705498">
                  <a:extLst>
                    <a:ext uri="{9D8B030D-6E8A-4147-A177-3AD203B41FA5}">
                      <a16:colId xmlns:a16="http://schemas.microsoft.com/office/drawing/2014/main" val="20004"/>
                    </a:ext>
                  </a:extLst>
                </a:gridCol>
              </a:tblGrid>
              <a:tr h="654024">
                <a:tc>
                  <a:txBody>
                    <a:bodyPr/>
                    <a:lstStyle/>
                    <a:p>
                      <a:pPr>
                        <a:lnSpc>
                          <a:spcPts val="2200"/>
                        </a:lnSpc>
                        <a:spcAft>
                          <a:spcPts val="0"/>
                        </a:spcAft>
                      </a:pPr>
                      <a:r>
                        <a:rPr lang="zh-TW" sz="1800" kern="100" dirty="0">
                          <a:effectLst/>
                          <a:latin typeface="+mj-ea"/>
                          <a:ea typeface="+mj-ea"/>
                        </a:rPr>
                        <a:t>分類</a:t>
                      </a:r>
                      <a:endParaRPr lang="zh-TW" sz="1800"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zh-TW" sz="1800" kern="100" dirty="0">
                          <a:effectLst/>
                          <a:latin typeface="+mj-ea"/>
                          <a:ea typeface="+mj-ea"/>
                        </a:rPr>
                        <a:t>教授</a:t>
                      </a:r>
                      <a:endParaRPr lang="zh-TW" sz="1800"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zh-TW" sz="1800" kern="100" dirty="0">
                          <a:effectLst/>
                          <a:latin typeface="+mj-ea"/>
                          <a:ea typeface="+mj-ea"/>
                        </a:rPr>
                        <a:t>副教授</a:t>
                      </a:r>
                      <a:endParaRPr lang="zh-TW" sz="1800"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zh-TW" sz="1800" kern="100" dirty="0">
                          <a:effectLst/>
                          <a:latin typeface="+mj-ea"/>
                          <a:ea typeface="+mj-ea"/>
                        </a:rPr>
                        <a:t>助理教授</a:t>
                      </a:r>
                      <a:endParaRPr lang="zh-TW" sz="1800" kern="100" dirty="0">
                        <a:effectLst/>
                        <a:latin typeface="+mj-ea"/>
                        <a:ea typeface="+mj-ea"/>
                        <a:cs typeface="Times New Roman"/>
                      </a:endParaRPr>
                    </a:p>
                  </a:txBody>
                  <a:tcPr marL="68580" marR="68580" marT="0" marB="0" anchor="ctr"/>
                </a:tc>
                <a:extLst>
                  <a:ext uri="{0D108BD9-81ED-4DB2-BD59-A6C34878D82A}">
                    <a16:rowId xmlns:a16="http://schemas.microsoft.com/office/drawing/2014/main" val="10000"/>
                  </a:ext>
                </a:extLst>
              </a:tr>
              <a:tr h="654024">
                <a:tc>
                  <a:txBody>
                    <a:bodyPr/>
                    <a:lstStyle/>
                    <a:p>
                      <a:pPr>
                        <a:lnSpc>
                          <a:spcPts val="2200"/>
                        </a:lnSpc>
                        <a:spcAft>
                          <a:spcPts val="0"/>
                        </a:spcAft>
                      </a:pPr>
                      <a:r>
                        <a:rPr lang="en-US" sz="1600" b="1" kern="100" dirty="0">
                          <a:effectLst/>
                          <a:latin typeface="+mj-ea"/>
                          <a:ea typeface="+mj-ea"/>
                        </a:rPr>
                        <a:t>A</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550</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a:effectLst/>
                          <a:latin typeface="+mj-ea"/>
                          <a:ea typeface="+mj-ea"/>
                        </a:rPr>
                        <a:t>400</a:t>
                      </a:r>
                      <a:endParaRPr lang="zh-TW" sz="1600" b="1" kern="10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250</a:t>
                      </a:r>
                      <a:endParaRPr lang="zh-TW" sz="1600" b="1" kern="100" dirty="0">
                        <a:effectLst/>
                        <a:latin typeface="+mj-ea"/>
                        <a:ea typeface="+mj-ea"/>
                        <a:cs typeface="Times New Roman"/>
                      </a:endParaRPr>
                    </a:p>
                  </a:txBody>
                  <a:tcPr marL="68580" marR="68580" marT="0" marB="0" anchor="ctr"/>
                </a:tc>
                <a:extLst>
                  <a:ext uri="{0D108BD9-81ED-4DB2-BD59-A6C34878D82A}">
                    <a16:rowId xmlns:a16="http://schemas.microsoft.com/office/drawing/2014/main" val="10001"/>
                  </a:ext>
                </a:extLst>
              </a:tr>
              <a:tr h="609091">
                <a:tc>
                  <a:txBody>
                    <a:bodyPr/>
                    <a:lstStyle/>
                    <a:p>
                      <a:pPr>
                        <a:lnSpc>
                          <a:spcPts val="2200"/>
                        </a:lnSpc>
                        <a:spcAft>
                          <a:spcPts val="0"/>
                        </a:spcAft>
                      </a:pPr>
                      <a:r>
                        <a:rPr lang="en-US" sz="1600" b="1" kern="100" dirty="0">
                          <a:effectLst/>
                          <a:latin typeface="+mj-ea"/>
                          <a:ea typeface="+mj-ea"/>
                        </a:rPr>
                        <a:t>B</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450</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350</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a:effectLst/>
                          <a:latin typeface="+mj-ea"/>
                          <a:ea typeface="+mj-ea"/>
                        </a:rPr>
                        <a:t>250</a:t>
                      </a:r>
                      <a:endParaRPr lang="zh-TW" sz="1600" b="1" kern="100">
                        <a:effectLst/>
                        <a:latin typeface="+mj-ea"/>
                        <a:ea typeface="+mj-ea"/>
                        <a:cs typeface="Times New Roman"/>
                      </a:endParaRPr>
                    </a:p>
                  </a:txBody>
                  <a:tcPr marL="68580" marR="68580" marT="0" marB="0" anchor="ctr"/>
                </a:tc>
                <a:extLst>
                  <a:ext uri="{0D108BD9-81ED-4DB2-BD59-A6C34878D82A}">
                    <a16:rowId xmlns:a16="http://schemas.microsoft.com/office/drawing/2014/main" val="10002"/>
                  </a:ext>
                </a:extLst>
              </a:tr>
              <a:tr h="609091">
                <a:tc>
                  <a:txBody>
                    <a:bodyPr/>
                    <a:lstStyle/>
                    <a:p>
                      <a:pPr>
                        <a:lnSpc>
                          <a:spcPts val="2200"/>
                        </a:lnSpc>
                        <a:spcAft>
                          <a:spcPts val="0"/>
                        </a:spcAft>
                      </a:pPr>
                      <a:r>
                        <a:rPr lang="en-US" sz="1600" b="1" kern="100" dirty="0">
                          <a:effectLst/>
                          <a:latin typeface="+mj-ea"/>
                          <a:ea typeface="+mj-ea"/>
                        </a:rPr>
                        <a:t>C</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400</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300</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a:effectLst/>
                          <a:latin typeface="+mj-ea"/>
                          <a:ea typeface="+mj-ea"/>
                        </a:rPr>
                        <a:t>200</a:t>
                      </a:r>
                      <a:endParaRPr lang="zh-TW" sz="1600" b="1" kern="100">
                        <a:effectLst/>
                        <a:latin typeface="+mj-ea"/>
                        <a:ea typeface="+mj-ea"/>
                        <a:cs typeface="Times New Roman"/>
                      </a:endParaRPr>
                    </a:p>
                  </a:txBody>
                  <a:tcPr marL="68580" marR="68580" marT="0" marB="0" anchor="ctr"/>
                </a:tc>
                <a:extLst>
                  <a:ext uri="{0D108BD9-81ED-4DB2-BD59-A6C34878D82A}">
                    <a16:rowId xmlns:a16="http://schemas.microsoft.com/office/drawing/2014/main" val="10003"/>
                  </a:ext>
                </a:extLst>
              </a:tr>
              <a:tr h="609091">
                <a:tc>
                  <a:txBody>
                    <a:bodyPr/>
                    <a:lstStyle/>
                    <a:p>
                      <a:pPr>
                        <a:lnSpc>
                          <a:spcPts val="2200"/>
                        </a:lnSpc>
                        <a:spcAft>
                          <a:spcPts val="0"/>
                        </a:spcAft>
                      </a:pPr>
                      <a:r>
                        <a:rPr lang="en-US" sz="1600" b="1" kern="100" dirty="0">
                          <a:effectLst/>
                          <a:latin typeface="+mj-ea"/>
                          <a:ea typeface="+mj-ea"/>
                        </a:rPr>
                        <a:t>D</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325</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225</a:t>
                      </a:r>
                      <a:endParaRPr lang="zh-TW" sz="1600" b="1" kern="100" dirty="0">
                        <a:effectLst/>
                        <a:latin typeface="+mj-ea"/>
                        <a:ea typeface="+mj-ea"/>
                        <a:cs typeface="Times New Roman"/>
                      </a:endParaRPr>
                    </a:p>
                  </a:txBody>
                  <a:tcPr marL="68580" marR="68580" marT="0" marB="0" anchor="ctr"/>
                </a:tc>
                <a:tc>
                  <a:txBody>
                    <a:bodyPr/>
                    <a:lstStyle/>
                    <a:p>
                      <a:pPr>
                        <a:lnSpc>
                          <a:spcPts val="2200"/>
                        </a:lnSpc>
                        <a:spcAft>
                          <a:spcPts val="0"/>
                        </a:spcAft>
                      </a:pPr>
                      <a:r>
                        <a:rPr lang="en-US" sz="1600" b="1" kern="100" dirty="0">
                          <a:effectLst/>
                          <a:latin typeface="+mj-ea"/>
                          <a:ea typeface="+mj-ea"/>
                        </a:rPr>
                        <a:t>175</a:t>
                      </a:r>
                      <a:endParaRPr lang="zh-TW" sz="1600" b="1" kern="100" dirty="0">
                        <a:effectLst/>
                        <a:latin typeface="+mj-ea"/>
                        <a:ea typeface="+mj-ea"/>
                        <a:cs typeface="Times New Roman"/>
                      </a:endParaRPr>
                    </a:p>
                  </a:txBody>
                  <a:tcPr marL="68580" marR="68580" marT="0" marB="0" anchor="ctr"/>
                </a:tc>
                <a:extLst>
                  <a:ext uri="{0D108BD9-81ED-4DB2-BD59-A6C34878D82A}">
                    <a16:rowId xmlns:a16="http://schemas.microsoft.com/office/drawing/2014/main" val="10004"/>
                  </a:ext>
                </a:extLst>
              </a:tr>
              <a:tr h="609091">
                <a:tc>
                  <a:txBody>
                    <a:bodyPr/>
                    <a:lstStyle/>
                    <a:p>
                      <a:pPr>
                        <a:lnSpc>
                          <a:spcPts val="2200"/>
                        </a:lnSpc>
                        <a:spcAft>
                          <a:spcPts val="0"/>
                        </a:spcAft>
                      </a:pPr>
                      <a:r>
                        <a:rPr lang="en-US" sz="1600" b="1" kern="100" dirty="0">
                          <a:effectLst/>
                          <a:latin typeface="+mj-ea"/>
                          <a:ea typeface="+mj-ea"/>
                        </a:rPr>
                        <a:t>E</a:t>
                      </a:r>
                      <a:endParaRPr lang="zh-TW" sz="1600" b="1" kern="100" dirty="0">
                        <a:effectLst/>
                        <a:latin typeface="+mj-ea"/>
                        <a:ea typeface="+mj-ea"/>
                        <a:cs typeface="Times New Roman"/>
                      </a:endParaRPr>
                    </a:p>
                  </a:txBody>
                  <a:tcPr marL="68580" marR="68580" marT="0" marB="0" anchor="ctr">
                    <a:lnB w="19050" cap="flat" cmpd="sng" algn="ctr">
                      <a:solidFill>
                        <a:schemeClr val="tx1"/>
                      </a:solidFill>
                      <a:prstDash val="solid"/>
                      <a:round/>
                      <a:headEnd type="none" w="med" len="med"/>
                      <a:tailEnd type="none" w="med" len="med"/>
                    </a:lnB>
                  </a:tcPr>
                </a:tc>
                <a:tc>
                  <a:txBody>
                    <a:bodyPr/>
                    <a:lstStyle/>
                    <a:p>
                      <a:pPr>
                        <a:lnSpc>
                          <a:spcPts val="2200"/>
                        </a:lnSpc>
                        <a:spcAft>
                          <a:spcPts val="0"/>
                        </a:spcAft>
                      </a:pPr>
                      <a:r>
                        <a:rPr lang="en-US" sz="1600" b="1" kern="100" dirty="0">
                          <a:effectLst/>
                          <a:latin typeface="+mj-ea"/>
                          <a:ea typeface="+mj-ea"/>
                        </a:rPr>
                        <a:t>300</a:t>
                      </a:r>
                      <a:endParaRPr lang="zh-TW" sz="1600" b="1" kern="100" dirty="0">
                        <a:effectLst/>
                        <a:latin typeface="+mj-ea"/>
                        <a:ea typeface="+mj-ea"/>
                        <a:cs typeface="Times New Roman"/>
                      </a:endParaRPr>
                    </a:p>
                  </a:txBody>
                  <a:tcPr marL="68580" marR="68580" marT="0" marB="0" anchor="ctr">
                    <a:lnB w="19050" cap="flat" cmpd="sng" algn="ctr">
                      <a:solidFill>
                        <a:schemeClr val="tx1"/>
                      </a:solidFill>
                      <a:prstDash val="solid"/>
                      <a:round/>
                      <a:headEnd type="none" w="med" len="med"/>
                      <a:tailEnd type="none" w="med" len="med"/>
                    </a:lnB>
                  </a:tcPr>
                </a:tc>
                <a:tc>
                  <a:txBody>
                    <a:bodyPr/>
                    <a:lstStyle/>
                    <a:p>
                      <a:pPr>
                        <a:lnSpc>
                          <a:spcPts val="2200"/>
                        </a:lnSpc>
                        <a:spcAft>
                          <a:spcPts val="0"/>
                        </a:spcAft>
                      </a:pPr>
                      <a:r>
                        <a:rPr lang="en-US" sz="1600" b="1" kern="100" dirty="0">
                          <a:effectLst/>
                          <a:latin typeface="+mj-ea"/>
                          <a:ea typeface="+mj-ea"/>
                        </a:rPr>
                        <a:t>200</a:t>
                      </a:r>
                      <a:endParaRPr lang="zh-TW" sz="1600" b="1" kern="100" dirty="0">
                        <a:effectLst/>
                        <a:latin typeface="+mj-ea"/>
                        <a:ea typeface="+mj-ea"/>
                        <a:cs typeface="Times New Roman"/>
                      </a:endParaRPr>
                    </a:p>
                  </a:txBody>
                  <a:tcPr marL="68580" marR="68580" marT="0" marB="0" anchor="ctr">
                    <a:lnB w="19050" cap="flat" cmpd="sng" algn="ctr">
                      <a:solidFill>
                        <a:schemeClr val="tx1"/>
                      </a:solidFill>
                      <a:prstDash val="solid"/>
                      <a:round/>
                      <a:headEnd type="none" w="med" len="med"/>
                      <a:tailEnd type="none" w="med" len="med"/>
                    </a:lnB>
                  </a:tcPr>
                </a:tc>
                <a:tc>
                  <a:txBody>
                    <a:bodyPr/>
                    <a:lstStyle/>
                    <a:p>
                      <a:pPr>
                        <a:lnSpc>
                          <a:spcPts val="2200"/>
                        </a:lnSpc>
                        <a:spcAft>
                          <a:spcPts val="0"/>
                        </a:spcAft>
                      </a:pPr>
                      <a:r>
                        <a:rPr lang="en-US" sz="1600" b="1" kern="100" dirty="0">
                          <a:effectLst/>
                          <a:latin typeface="+mj-ea"/>
                          <a:ea typeface="+mj-ea"/>
                        </a:rPr>
                        <a:t>150</a:t>
                      </a:r>
                      <a:endParaRPr lang="zh-TW" sz="1600" b="1" kern="100" dirty="0">
                        <a:effectLst/>
                        <a:latin typeface="+mj-ea"/>
                        <a:ea typeface="+mj-ea"/>
                        <a:cs typeface="Times New Roman"/>
                      </a:endParaRPr>
                    </a:p>
                  </a:txBody>
                  <a:tcPr marL="68580" marR="68580" marT="0" marB="0" anchor="ct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73650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主論文</a:t>
            </a:r>
          </a:p>
        </p:txBody>
      </p:sp>
      <p:sp>
        <p:nvSpPr>
          <p:cNvPr id="3" name="投影片編號版面配置區 2"/>
          <p:cNvSpPr>
            <a:spLocks noGrp="1"/>
          </p:cNvSpPr>
          <p:nvPr>
            <p:ph type="sldNum" sz="quarter" idx="12"/>
          </p:nvPr>
        </p:nvSpPr>
        <p:spPr/>
        <p:txBody>
          <a:bodyPr/>
          <a:lstStyle/>
          <a:p>
            <a:fld id="{7B1EE830-6379-4B2A-BED6-AF0163DE2DB7}" type="slidenum">
              <a:rPr lang="zh-TW" altLang="en-US" smtClean="0"/>
              <a:pPr/>
              <a:t>13</a:t>
            </a:fld>
            <a:endParaRPr lang="zh-TW" altLang="en-US" dirty="0"/>
          </a:p>
        </p:txBody>
      </p:sp>
      <p:sp>
        <p:nvSpPr>
          <p:cNvPr id="4" name="內容版面配置區 3"/>
          <p:cNvSpPr>
            <a:spLocks noGrp="1"/>
          </p:cNvSpPr>
          <p:nvPr>
            <p:ph sz="quarter" idx="1"/>
          </p:nvPr>
        </p:nvSpPr>
        <p:spPr/>
        <p:txBody>
          <a:bodyPr>
            <a:normAutofit/>
          </a:bodyPr>
          <a:lstStyle/>
          <a:p>
            <a:r>
              <a:rPr lang="zh-TW" altLang="en-US" dirty="0"/>
              <a:t>必須以本校名義</a:t>
            </a:r>
            <a:r>
              <a:rPr lang="en-US" altLang="zh-TW" dirty="0"/>
              <a:t>(</a:t>
            </a:r>
            <a:r>
              <a:rPr lang="zh-TW" altLang="en-US" dirty="0"/>
              <a:t>新聘教師不受此限</a:t>
            </a:r>
            <a:r>
              <a:rPr lang="en-US" altLang="zh-TW" dirty="0"/>
              <a:t>)</a:t>
            </a:r>
            <a:r>
              <a:rPr lang="zh-TW" altLang="en-US" dirty="0"/>
              <a:t>於升等前一等級教師任內發表，且為升等起資前</a:t>
            </a:r>
            <a:r>
              <a:rPr lang="zh-TW" altLang="en-US" dirty="0">
                <a:solidFill>
                  <a:srgbClr val="FF0000"/>
                </a:solidFill>
              </a:rPr>
              <a:t>五年內</a:t>
            </a:r>
            <a:r>
              <a:rPr lang="zh-TW" altLang="en-US" dirty="0"/>
              <a:t>以</a:t>
            </a:r>
            <a:r>
              <a:rPr lang="zh-TW" altLang="en-US" dirty="0">
                <a:solidFill>
                  <a:srgbClr val="FF0000"/>
                </a:solidFill>
              </a:rPr>
              <a:t>第一作者或通訊作者</a:t>
            </a:r>
            <a:r>
              <a:rPr lang="zh-TW" altLang="en-US" dirty="0"/>
              <a:t>發表之原著論文。主論文須與該教師專長領域相符。</a:t>
            </a:r>
            <a:endParaRPr lang="en-US" altLang="zh-TW" dirty="0"/>
          </a:p>
          <a:p>
            <a:r>
              <a:rPr lang="zh-TW" altLang="en-US" dirty="0"/>
              <a:t>等</a:t>
            </a:r>
            <a:r>
              <a:rPr lang="en-US" altLang="zh-TW" dirty="0"/>
              <a:t>(</a:t>
            </a:r>
            <a:r>
              <a:rPr lang="zh-TW" altLang="en-US" dirty="0"/>
              <a:t>共</a:t>
            </a:r>
            <a:r>
              <a:rPr lang="en-US" altLang="zh-TW" dirty="0"/>
              <a:t>)</a:t>
            </a:r>
            <a:r>
              <a:rPr lang="zh-TW" altLang="en-US" dirty="0"/>
              <a:t>同第一作者或等</a:t>
            </a:r>
            <a:r>
              <a:rPr lang="en-US" altLang="zh-TW" dirty="0"/>
              <a:t>(</a:t>
            </a:r>
            <a:r>
              <a:rPr lang="zh-TW" altLang="en-US" dirty="0"/>
              <a:t>共</a:t>
            </a:r>
            <a:r>
              <a:rPr lang="en-US" altLang="zh-TW" dirty="0"/>
              <a:t>)</a:t>
            </a:r>
            <a:r>
              <a:rPr lang="zh-TW" altLang="en-US" dirty="0"/>
              <a:t>同通訊作者之原著論文，可做為主論文計算，但每次升等之篇數</a:t>
            </a:r>
            <a:r>
              <a:rPr lang="zh-TW" altLang="en-US" dirty="0">
                <a:solidFill>
                  <a:srgbClr val="FF0000"/>
                </a:solidFill>
              </a:rPr>
              <a:t>不得超過主論文篇數要求之二分之一</a:t>
            </a:r>
            <a:r>
              <a:rPr lang="zh-TW" altLang="en-US" dirty="0"/>
              <a:t>。 </a:t>
            </a:r>
          </a:p>
        </p:txBody>
      </p:sp>
    </p:spTree>
    <p:extLst>
      <p:ext uri="{BB962C8B-B14F-4D97-AF65-F5344CB8AC3E}">
        <p14:creationId xmlns:p14="http://schemas.microsoft.com/office/powerpoint/2010/main" val="2655641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458AC0-0308-406E-81F9-606DE5E124BB}"/>
              </a:ext>
            </a:extLst>
          </p:cNvPr>
          <p:cNvSpPr>
            <a:spLocks noGrp="1"/>
          </p:cNvSpPr>
          <p:nvPr>
            <p:ph type="title"/>
          </p:nvPr>
        </p:nvSpPr>
        <p:spPr/>
        <p:txBody>
          <a:bodyPr/>
          <a:lstStyle/>
          <a:p>
            <a:r>
              <a:rPr lang="zh-TW" altLang="en-US" dirty="0"/>
              <a:t>主論文之認列</a:t>
            </a:r>
            <a:r>
              <a:rPr lang="en-US" altLang="zh-TW" dirty="0"/>
              <a:t>(</a:t>
            </a:r>
            <a:r>
              <a:rPr lang="zh-TW" altLang="en-US" dirty="0"/>
              <a:t>三途徑皆可</a:t>
            </a:r>
            <a:r>
              <a:rPr lang="en-US" altLang="zh-TW" dirty="0"/>
              <a:t>)</a:t>
            </a:r>
            <a:endParaRPr lang="zh-TW" altLang="en-US" dirty="0"/>
          </a:p>
        </p:txBody>
      </p:sp>
      <p:sp>
        <p:nvSpPr>
          <p:cNvPr id="3" name="投影片編號版面配置區 2">
            <a:extLst>
              <a:ext uri="{FF2B5EF4-FFF2-40B4-BE49-F238E27FC236}">
                <a16:creationId xmlns:a16="http://schemas.microsoft.com/office/drawing/2014/main" id="{4C46B157-F28A-46F9-B6D4-ECE6A7143AFD}"/>
              </a:ext>
            </a:extLst>
          </p:cNvPr>
          <p:cNvSpPr>
            <a:spLocks noGrp="1"/>
          </p:cNvSpPr>
          <p:nvPr>
            <p:ph type="sldNum" sz="quarter" idx="12"/>
          </p:nvPr>
        </p:nvSpPr>
        <p:spPr/>
        <p:txBody>
          <a:bodyPr/>
          <a:lstStyle/>
          <a:p>
            <a:fld id="{7B1EE830-6379-4B2A-BED6-AF0163DE2DB7}" type="slidenum">
              <a:rPr lang="zh-TW" altLang="en-US" smtClean="0"/>
              <a:pPr/>
              <a:t>14</a:t>
            </a:fld>
            <a:endParaRPr lang="zh-TW" altLang="en-US" dirty="0"/>
          </a:p>
        </p:txBody>
      </p:sp>
      <p:sp>
        <p:nvSpPr>
          <p:cNvPr id="4" name="內容版面配置區 3">
            <a:extLst>
              <a:ext uri="{FF2B5EF4-FFF2-40B4-BE49-F238E27FC236}">
                <a16:creationId xmlns:a16="http://schemas.microsoft.com/office/drawing/2014/main" id="{4ABD08B2-8C67-457F-9F00-EB58E0C25EDA}"/>
              </a:ext>
            </a:extLst>
          </p:cNvPr>
          <p:cNvSpPr>
            <a:spLocks noGrp="1"/>
          </p:cNvSpPr>
          <p:nvPr>
            <p:ph sz="quarter" idx="1"/>
          </p:nvPr>
        </p:nvSpPr>
        <p:spPr/>
        <p:txBody>
          <a:bodyPr>
            <a:normAutofit fontScale="85000" lnSpcReduction="10000"/>
          </a:bodyPr>
          <a:lstStyle/>
          <a:p>
            <a:r>
              <a:rPr lang="en-US" altLang="zh-TW" dirty="0"/>
              <a:t>(</a:t>
            </a:r>
            <a:r>
              <a:rPr lang="zh-TW" altLang="en-US" dirty="0"/>
              <a:t>一</a:t>
            </a:r>
            <a:r>
              <a:rPr lang="en-US" altLang="zh-TW" dirty="0"/>
              <a:t>)</a:t>
            </a:r>
            <a:r>
              <a:rPr lang="zh-TW" altLang="en-US" dirty="0"/>
              <a:t>以第一作者或通訊作者發表於中山醫學雜誌上之原著論文可認列主論文，但每次升等至多</a:t>
            </a:r>
            <a:r>
              <a:rPr lang="en-US" altLang="zh-TW" dirty="0"/>
              <a:t>1</a:t>
            </a:r>
            <a:r>
              <a:rPr lang="zh-TW" altLang="en-US" dirty="0"/>
              <a:t>篇為限。</a:t>
            </a:r>
          </a:p>
          <a:p>
            <a:r>
              <a:rPr lang="en-US" altLang="zh-TW" dirty="0"/>
              <a:t>(</a:t>
            </a:r>
            <a:r>
              <a:rPr lang="zh-TW" altLang="en-US" dirty="0"/>
              <a:t>二</a:t>
            </a:r>
            <a:r>
              <a:rPr lang="en-US" altLang="zh-TW" dirty="0"/>
              <a:t>)</a:t>
            </a:r>
            <a:r>
              <a:rPr lang="zh-TW" altLang="en-US" dirty="0"/>
              <a:t>以第一作者或通訊作者身份發表之主論文其</a:t>
            </a:r>
            <a:r>
              <a:rPr lang="en-US" altLang="zh-TW" dirty="0"/>
              <a:t>IF ≥ 10.0</a:t>
            </a:r>
            <a:r>
              <a:rPr lang="zh-TW" altLang="en-US" dirty="0"/>
              <a:t>，</a:t>
            </a:r>
            <a:r>
              <a:rPr lang="en-US" altLang="zh-TW" dirty="0"/>
              <a:t>1</a:t>
            </a:r>
            <a:r>
              <a:rPr lang="zh-TW" altLang="en-US" dirty="0"/>
              <a:t>篇可認列主論文</a:t>
            </a:r>
            <a:r>
              <a:rPr lang="en-US" altLang="zh-TW" dirty="0"/>
              <a:t>3</a:t>
            </a:r>
            <a:r>
              <a:rPr lang="zh-TW" altLang="en-US" dirty="0"/>
              <a:t>篇；</a:t>
            </a:r>
            <a:r>
              <a:rPr lang="en-US" altLang="zh-TW" dirty="0"/>
              <a:t>IF ≥ 6.0</a:t>
            </a:r>
            <a:r>
              <a:rPr lang="zh-TW" altLang="en-US" dirty="0"/>
              <a:t>或該領域排名第一名或前</a:t>
            </a:r>
            <a:r>
              <a:rPr lang="en-US" altLang="zh-TW" dirty="0"/>
              <a:t>5%</a:t>
            </a:r>
            <a:r>
              <a:rPr lang="zh-TW" altLang="en-US" dirty="0"/>
              <a:t>者</a:t>
            </a:r>
            <a:r>
              <a:rPr lang="en-US" altLang="zh-TW" dirty="0"/>
              <a:t>1</a:t>
            </a:r>
            <a:r>
              <a:rPr lang="zh-TW" altLang="en-US" dirty="0"/>
              <a:t>篇可認列主論文</a:t>
            </a:r>
            <a:r>
              <a:rPr lang="en-US" altLang="zh-TW" dirty="0"/>
              <a:t>2</a:t>
            </a:r>
            <a:r>
              <a:rPr lang="zh-TW" altLang="en-US" dirty="0"/>
              <a:t>篇。</a:t>
            </a:r>
          </a:p>
          <a:p>
            <a:r>
              <a:rPr lang="en-US" altLang="zh-TW" dirty="0"/>
              <a:t>(</a:t>
            </a:r>
            <a:r>
              <a:rPr lang="zh-TW" altLang="en-US" dirty="0"/>
              <a:t>三</a:t>
            </a:r>
            <a:r>
              <a:rPr lang="en-US" altLang="zh-TW" dirty="0"/>
              <a:t>)</a:t>
            </a:r>
            <a:r>
              <a:rPr lang="zh-TW" altLang="en-US" dirty="0"/>
              <a:t>教師本人參加與專長相符之國際級或全國性競賽獲獎（金、銀、銅牌或前三名或優勝或優等以上）及國際級或全國性、地方性藝術類展演由教評會認定與教師專長領域相符，每次升等可認列主論文</a:t>
            </a:r>
            <a:r>
              <a:rPr lang="en-US" altLang="zh-TW" dirty="0"/>
              <a:t>1</a:t>
            </a:r>
            <a:r>
              <a:rPr lang="zh-TW" altLang="en-US" dirty="0"/>
              <a:t>篇為限。</a:t>
            </a:r>
          </a:p>
          <a:p>
            <a:endParaRPr lang="zh-TW" altLang="en-US" dirty="0"/>
          </a:p>
        </p:txBody>
      </p:sp>
    </p:spTree>
    <p:extLst>
      <p:ext uri="{BB962C8B-B14F-4D97-AF65-F5344CB8AC3E}">
        <p14:creationId xmlns:p14="http://schemas.microsoft.com/office/powerpoint/2010/main" val="3706015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90D944-8639-4D40-AAE7-E463233FC1C1}"/>
              </a:ext>
            </a:extLst>
          </p:cNvPr>
          <p:cNvSpPr>
            <a:spLocks noGrp="1"/>
          </p:cNvSpPr>
          <p:nvPr>
            <p:ph type="title"/>
          </p:nvPr>
        </p:nvSpPr>
        <p:spPr/>
        <p:txBody>
          <a:bodyPr>
            <a:normAutofit/>
          </a:bodyPr>
          <a:lstStyle/>
          <a:p>
            <a:r>
              <a:rPr lang="zh-TW" altLang="en-US" dirty="0"/>
              <a:t>主論文之認列</a:t>
            </a:r>
            <a:r>
              <a:rPr lang="en-US" altLang="zh-TW" dirty="0"/>
              <a:t>(</a:t>
            </a:r>
            <a:r>
              <a:rPr lang="zh-TW" altLang="en-US" dirty="0"/>
              <a:t>限</a:t>
            </a:r>
            <a:r>
              <a:rPr lang="zh-TW" altLang="en-US" dirty="0">
                <a:solidFill>
                  <a:srgbClr val="C00000"/>
                </a:solidFill>
              </a:rPr>
              <a:t>技術</a:t>
            </a:r>
            <a:r>
              <a:rPr lang="zh-TW" altLang="en-US" dirty="0"/>
              <a:t>途徑</a:t>
            </a:r>
            <a:r>
              <a:rPr lang="en-US" altLang="zh-TW" dirty="0"/>
              <a:t>)</a:t>
            </a:r>
            <a:endParaRPr lang="zh-TW" altLang="en-US" dirty="0"/>
          </a:p>
        </p:txBody>
      </p:sp>
      <p:sp>
        <p:nvSpPr>
          <p:cNvPr id="3" name="投影片編號版面配置區 2">
            <a:extLst>
              <a:ext uri="{FF2B5EF4-FFF2-40B4-BE49-F238E27FC236}">
                <a16:creationId xmlns:a16="http://schemas.microsoft.com/office/drawing/2014/main" id="{0D300347-39F2-4643-A9B3-6FFAF9A74BE3}"/>
              </a:ext>
            </a:extLst>
          </p:cNvPr>
          <p:cNvSpPr>
            <a:spLocks noGrp="1"/>
          </p:cNvSpPr>
          <p:nvPr>
            <p:ph type="sldNum" sz="quarter" idx="12"/>
          </p:nvPr>
        </p:nvSpPr>
        <p:spPr/>
        <p:txBody>
          <a:bodyPr/>
          <a:lstStyle/>
          <a:p>
            <a:fld id="{7B1EE830-6379-4B2A-BED6-AF0163DE2DB7}" type="slidenum">
              <a:rPr lang="zh-TW" altLang="en-US" smtClean="0"/>
              <a:pPr/>
              <a:t>15</a:t>
            </a:fld>
            <a:endParaRPr lang="zh-TW" altLang="en-US" dirty="0"/>
          </a:p>
        </p:txBody>
      </p:sp>
      <p:sp>
        <p:nvSpPr>
          <p:cNvPr id="4" name="內容版面配置區 3">
            <a:extLst>
              <a:ext uri="{FF2B5EF4-FFF2-40B4-BE49-F238E27FC236}">
                <a16:creationId xmlns:a16="http://schemas.microsoft.com/office/drawing/2014/main" id="{A0B7780A-749A-4200-9A16-91B88097E215}"/>
              </a:ext>
            </a:extLst>
          </p:cNvPr>
          <p:cNvSpPr>
            <a:spLocks noGrp="1"/>
          </p:cNvSpPr>
          <p:nvPr>
            <p:ph sz="quarter" idx="1"/>
          </p:nvPr>
        </p:nvSpPr>
        <p:spPr/>
        <p:txBody>
          <a:bodyPr>
            <a:normAutofit fontScale="70000" lnSpcReduction="20000"/>
          </a:bodyPr>
          <a:lstStyle/>
          <a:p>
            <a:r>
              <a:rPr lang="en-US" altLang="zh-TW" dirty="0"/>
              <a:t>1</a:t>
            </a:r>
            <a:r>
              <a:rPr lang="zh-TW" altLang="en-US" dirty="0"/>
              <a:t>、	產學合作計畫累計金額超過</a:t>
            </a:r>
            <a:r>
              <a:rPr lang="en-US" altLang="zh-TW" dirty="0"/>
              <a:t>100</a:t>
            </a:r>
            <a:r>
              <a:rPr lang="zh-TW" altLang="en-US" dirty="0"/>
              <a:t>萬時，計畫主持人可認列為</a:t>
            </a:r>
            <a:r>
              <a:rPr lang="en-US" altLang="zh-TW" dirty="0"/>
              <a:t>1</a:t>
            </a:r>
            <a:r>
              <a:rPr lang="zh-TW" altLang="en-US" dirty="0"/>
              <a:t>篇主論文。</a:t>
            </a:r>
          </a:p>
          <a:p>
            <a:r>
              <a:rPr lang="en-US" altLang="zh-TW" dirty="0"/>
              <a:t>2</a:t>
            </a:r>
            <a:r>
              <a:rPr lang="zh-TW" altLang="en-US" dirty="0"/>
              <a:t>、	每件國內外發明專利，發明人列為主要貢獻者可認列為</a:t>
            </a:r>
            <a:r>
              <a:rPr lang="en-US" altLang="zh-TW" dirty="0"/>
              <a:t>1</a:t>
            </a:r>
            <a:r>
              <a:rPr lang="zh-TW" altLang="en-US" dirty="0"/>
              <a:t>篇主論文。</a:t>
            </a:r>
          </a:p>
          <a:p>
            <a:r>
              <a:rPr lang="en-US" altLang="zh-TW" dirty="0"/>
              <a:t>3</a:t>
            </a:r>
            <a:r>
              <a:rPr lang="zh-TW" altLang="en-US" dirty="0"/>
              <a:t>、	專利且完成技術移轉累計金額未達</a:t>
            </a:r>
            <a:r>
              <a:rPr lang="en-US" altLang="zh-TW" dirty="0"/>
              <a:t>50</a:t>
            </a:r>
            <a:r>
              <a:rPr lang="zh-TW" altLang="en-US" dirty="0"/>
              <a:t>萬元，主要貢獻發明人可認列為</a:t>
            </a:r>
            <a:r>
              <a:rPr lang="en-US" altLang="zh-TW" dirty="0"/>
              <a:t>1</a:t>
            </a:r>
            <a:r>
              <a:rPr lang="zh-TW" altLang="en-US" dirty="0"/>
              <a:t>篇主論文；</a:t>
            </a:r>
            <a:r>
              <a:rPr lang="en-US" altLang="zh-TW" dirty="0"/>
              <a:t>50</a:t>
            </a:r>
            <a:r>
              <a:rPr lang="zh-TW" altLang="en-US" dirty="0"/>
              <a:t>萬元以上未達</a:t>
            </a:r>
            <a:r>
              <a:rPr lang="en-US" altLang="zh-TW" dirty="0"/>
              <a:t>100</a:t>
            </a:r>
            <a:r>
              <a:rPr lang="zh-TW" altLang="en-US" dirty="0"/>
              <a:t>萬元者，可認列為</a:t>
            </a:r>
            <a:r>
              <a:rPr lang="en-US" altLang="zh-TW" dirty="0"/>
              <a:t>2</a:t>
            </a:r>
            <a:r>
              <a:rPr lang="zh-TW" altLang="en-US" dirty="0"/>
              <a:t>篇主論文；</a:t>
            </a:r>
            <a:r>
              <a:rPr lang="en-US" altLang="zh-TW" dirty="0"/>
              <a:t>100</a:t>
            </a:r>
            <a:r>
              <a:rPr lang="zh-TW" altLang="en-US" dirty="0"/>
              <a:t>萬元以上未達</a:t>
            </a:r>
            <a:r>
              <a:rPr lang="en-US" altLang="zh-TW" dirty="0"/>
              <a:t>500</a:t>
            </a:r>
            <a:r>
              <a:rPr lang="zh-TW" altLang="en-US" dirty="0"/>
              <a:t>萬元者，可認列為</a:t>
            </a:r>
            <a:r>
              <a:rPr lang="en-US" altLang="zh-TW" dirty="0"/>
              <a:t>3</a:t>
            </a:r>
            <a:r>
              <a:rPr lang="zh-TW" altLang="en-US" dirty="0"/>
              <a:t>篇主論文；</a:t>
            </a:r>
            <a:r>
              <a:rPr lang="en-US" altLang="zh-TW" dirty="0"/>
              <a:t>500</a:t>
            </a:r>
            <a:r>
              <a:rPr lang="zh-TW" altLang="en-US" dirty="0"/>
              <a:t>萬元以上者，可認列為</a:t>
            </a:r>
            <a:r>
              <a:rPr lang="en-US" altLang="zh-TW" dirty="0"/>
              <a:t>4</a:t>
            </a:r>
            <a:r>
              <a:rPr lang="zh-TW" altLang="en-US" dirty="0"/>
              <a:t>篇主論文。</a:t>
            </a:r>
          </a:p>
          <a:p>
            <a:r>
              <a:rPr lang="en-US" altLang="zh-TW" dirty="0"/>
              <a:t>4</a:t>
            </a:r>
            <a:r>
              <a:rPr lang="zh-TW" altLang="en-US" dirty="0"/>
              <a:t>、	指導學生獲得國科會、中央及地方政府單位、學術機構（國家衛生研究院、各學術性學會等）研究計畫獎助或參加國際級或全國性競賽獲獎（金、銀、銅牌或前三名或優勝或優等以上），每次升等可認列</a:t>
            </a:r>
            <a:r>
              <a:rPr lang="en-US" altLang="zh-TW" dirty="0"/>
              <a:t>1</a:t>
            </a:r>
            <a:r>
              <a:rPr lang="zh-TW" altLang="en-US" dirty="0"/>
              <a:t>篇主論文為限。（需與專長相符）</a:t>
            </a:r>
          </a:p>
          <a:p>
            <a:endParaRPr lang="zh-TW" altLang="en-US" dirty="0"/>
          </a:p>
        </p:txBody>
      </p:sp>
    </p:spTree>
    <p:extLst>
      <p:ext uri="{BB962C8B-B14F-4D97-AF65-F5344CB8AC3E}">
        <p14:creationId xmlns:p14="http://schemas.microsoft.com/office/powerpoint/2010/main" val="3379503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199739C-42CF-4D5F-94C6-A4B881BCB987}"/>
              </a:ext>
            </a:extLst>
          </p:cNvPr>
          <p:cNvSpPr>
            <a:spLocks noGrp="1"/>
          </p:cNvSpPr>
          <p:nvPr>
            <p:ph type="title"/>
          </p:nvPr>
        </p:nvSpPr>
        <p:spPr/>
        <p:txBody>
          <a:bodyPr>
            <a:normAutofit/>
          </a:bodyPr>
          <a:lstStyle/>
          <a:p>
            <a:r>
              <a:rPr lang="zh-TW" altLang="en-US" dirty="0"/>
              <a:t>主論文之認列</a:t>
            </a:r>
            <a:r>
              <a:rPr lang="en-US" altLang="zh-TW" dirty="0"/>
              <a:t>(</a:t>
            </a:r>
            <a:r>
              <a:rPr lang="zh-TW" altLang="en-US" dirty="0"/>
              <a:t>限</a:t>
            </a:r>
            <a:r>
              <a:rPr lang="zh-TW" altLang="en-US" dirty="0">
                <a:solidFill>
                  <a:srgbClr val="C00000"/>
                </a:solidFill>
              </a:rPr>
              <a:t>教學</a:t>
            </a:r>
            <a:r>
              <a:rPr lang="zh-TW" altLang="en-US" dirty="0"/>
              <a:t>途徑</a:t>
            </a:r>
            <a:r>
              <a:rPr lang="en-US" altLang="zh-TW" dirty="0"/>
              <a:t>)</a:t>
            </a:r>
            <a:endParaRPr lang="zh-TW" altLang="en-US" dirty="0"/>
          </a:p>
        </p:txBody>
      </p:sp>
      <p:sp>
        <p:nvSpPr>
          <p:cNvPr id="3" name="投影片編號版面配置區 2">
            <a:extLst>
              <a:ext uri="{FF2B5EF4-FFF2-40B4-BE49-F238E27FC236}">
                <a16:creationId xmlns:a16="http://schemas.microsoft.com/office/drawing/2014/main" id="{CB50450A-8D0B-4374-B722-8C715C9FBC69}"/>
              </a:ext>
            </a:extLst>
          </p:cNvPr>
          <p:cNvSpPr>
            <a:spLocks noGrp="1"/>
          </p:cNvSpPr>
          <p:nvPr>
            <p:ph type="sldNum" sz="quarter" idx="12"/>
          </p:nvPr>
        </p:nvSpPr>
        <p:spPr/>
        <p:txBody>
          <a:bodyPr/>
          <a:lstStyle/>
          <a:p>
            <a:fld id="{7B1EE830-6379-4B2A-BED6-AF0163DE2DB7}" type="slidenum">
              <a:rPr lang="zh-TW" altLang="en-US" smtClean="0"/>
              <a:pPr/>
              <a:t>16</a:t>
            </a:fld>
            <a:endParaRPr lang="zh-TW" altLang="en-US" dirty="0"/>
          </a:p>
        </p:txBody>
      </p:sp>
      <p:sp>
        <p:nvSpPr>
          <p:cNvPr id="4" name="內容版面配置區 3">
            <a:extLst>
              <a:ext uri="{FF2B5EF4-FFF2-40B4-BE49-F238E27FC236}">
                <a16:creationId xmlns:a16="http://schemas.microsoft.com/office/drawing/2014/main" id="{87D8F2D8-D0BE-490D-8EE8-F3F4B9AD3E5F}"/>
              </a:ext>
            </a:extLst>
          </p:cNvPr>
          <p:cNvSpPr>
            <a:spLocks noGrp="1"/>
          </p:cNvSpPr>
          <p:nvPr>
            <p:ph sz="quarter" idx="1"/>
          </p:nvPr>
        </p:nvSpPr>
        <p:spPr/>
        <p:txBody>
          <a:bodyPr>
            <a:normAutofit fontScale="77500" lnSpcReduction="20000"/>
          </a:bodyPr>
          <a:lstStyle/>
          <a:p>
            <a:r>
              <a:rPr lang="en-US" altLang="zh-TW" dirty="0"/>
              <a:t>1</a:t>
            </a:r>
            <a:r>
              <a:rPr lang="zh-TW" altLang="en-US" dirty="0"/>
              <a:t>、	以第一或通訊作者發表教學相關研究論文每篇均可認列為</a:t>
            </a:r>
            <a:r>
              <a:rPr lang="en-US" altLang="zh-TW" dirty="0"/>
              <a:t>1</a:t>
            </a:r>
            <a:r>
              <a:rPr lang="zh-TW" altLang="en-US" dirty="0"/>
              <a:t>篇主論文。（國內外具有編審制度之專業期刊均可，須檢附該期刊投稿說明）</a:t>
            </a:r>
          </a:p>
          <a:p>
            <a:r>
              <a:rPr lang="en-US" altLang="zh-TW" dirty="0"/>
              <a:t>2</a:t>
            </a:r>
            <a:r>
              <a:rPr lang="zh-TW" altLang="en-US" dirty="0"/>
              <a:t>、	經政府、專業學會或學校公開展示，且經系、院級教評會審核通過之創新教學方法及優良教案可認列為</a:t>
            </a:r>
            <a:r>
              <a:rPr lang="en-US" altLang="zh-TW" dirty="0"/>
              <a:t>1</a:t>
            </a:r>
            <a:r>
              <a:rPr lang="zh-TW" altLang="en-US" dirty="0"/>
              <a:t>篇主論文。</a:t>
            </a:r>
          </a:p>
          <a:p>
            <a:r>
              <a:rPr lang="en-US" altLang="zh-TW" dirty="0"/>
              <a:t>3</a:t>
            </a:r>
            <a:r>
              <a:rPr lang="zh-TW" altLang="en-US" dirty="0"/>
              <a:t>、	曾獲校級教學特優、教學優良教師或政府級相關教學優良獎勵者，每次可認列</a:t>
            </a:r>
            <a:r>
              <a:rPr lang="en-US" altLang="zh-TW" dirty="0"/>
              <a:t>1</a:t>
            </a:r>
            <a:r>
              <a:rPr lang="zh-TW" altLang="en-US" dirty="0"/>
              <a:t>篇主論文。</a:t>
            </a:r>
          </a:p>
          <a:p>
            <a:r>
              <a:rPr lang="en-US" altLang="zh-TW" dirty="0"/>
              <a:t>4</a:t>
            </a:r>
            <a:r>
              <a:rPr lang="zh-TW" altLang="en-US" dirty="0"/>
              <a:t>、	指導學生獲得國科會、中央及地方政府單位、學術機構（國家衛生研究院、各學術性學會等）研究計畫獎助或參加國際級或全國性競賽獲獎（金、銀、銅牌或前三名或優勝或優等以上），每次升等可認列</a:t>
            </a:r>
            <a:r>
              <a:rPr lang="en-US" altLang="zh-TW" dirty="0"/>
              <a:t>1</a:t>
            </a:r>
            <a:r>
              <a:rPr lang="zh-TW" altLang="en-US" dirty="0"/>
              <a:t>篇主論文為限。（需與專長相符）</a:t>
            </a:r>
          </a:p>
          <a:p>
            <a:endParaRPr lang="zh-TW" altLang="en-US" dirty="0"/>
          </a:p>
        </p:txBody>
      </p:sp>
    </p:spTree>
    <p:extLst>
      <p:ext uri="{BB962C8B-B14F-4D97-AF65-F5344CB8AC3E}">
        <p14:creationId xmlns:p14="http://schemas.microsoft.com/office/powerpoint/2010/main" val="1072073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EF5C52-0DFD-40A2-B7F0-B0B7B5AA7955}"/>
              </a:ext>
            </a:extLst>
          </p:cNvPr>
          <p:cNvSpPr>
            <a:spLocks noGrp="1"/>
          </p:cNvSpPr>
          <p:nvPr>
            <p:ph type="title"/>
          </p:nvPr>
        </p:nvSpPr>
        <p:spPr/>
        <p:txBody>
          <a:bodyPr/>
          <a:lstStyle/>
          <a:p>
            <a:r>
              <a:rPr lang="zh-TW" altLang="en-US" dirty="0"/>
              <a:t>主論文認列之上限</a:t>
            </a:r>
          </a:p>
        </p:txBody>
      </p:sp>
      <p:sp>
        <p:nvSpPr>
          <p:cNvPr id="3" name="投影片編號版面配置區 2">
            <a:extLst>
              <a:ext uri="{FF2B5EF4-FFF2-40B4-BE49-F238E27FC236}">
                <a16:creationId xmlns:a16="http://schemas.microsoft.com/office/drawing/2014/main" id="{5FEEE431-FBDD-44D2-ACC4-A65DCB56EC50}"/>
              </a:ext>
            </a:extLst>
          </p:cNvPr>
          <p:cNvSpPr>
            <a:spLocks noGrp="1"/>
          </p:cNvSpPr>
          <p:nvPr>
            <p:ph type="sldNum" sz="quarter" idx="12"/>
          </p:nvPr>
        </p:nvSpPr>
        <p:spPr/>
        <p:txBody>
          <a:bodyPr/>
          <a:lstStyle/>
          <a:p>
            <a:fld id="{7B1EE830-6379-4B2A-BED6-AF0163DE2DB7}" type="slidenum">
              <a:rPr lang="zh-TW" altLang="en-US" smtClean="0"/>
              <a:pPr/>
              <a:t>17</a:t>
            </a:fld>
            <a:endParaRPr lang="zh-TW" altLang="en-US" dirty="0"/>
          </a:p>
        </p:txBody>
      </p:sp>
      <p:sp>
        <p:nvSpPr>
          <p:cNvPr id="4" name="內容版面配置區 3">
            <a:extLst>
              <a:ext uri="{FF2B5EF4-FFF2-40B4-BE49-F238E27FC236}">
                <a16:creationId xmlns:a16="http://schemas.microsoft.com/office/drawing/2014/main" id="{CED04E9F-95AD-4ABE-94B9-254760FCF4E1}"/>
              </a:ext>
            </a:extLst>
          </p:cNvPr>
          <p:cNvSpPr>
            <a:spLocks noGrp="1"/>
          </p:cNvSpPr>
          <p:nvPr>
            <p:ph sz="quarter" idx="1"/>
          </p:nvPr>
        </p:nvSpPr>
        <p:spPr/>
        <p:txBody>
          <a:bodyPr/>
          <a:lstStyle/>
          <a:p>
            <a:r>
              <a:rPr lang="zh-TW" altLang="zh-TW" b="1" dirty="0"/>
              <a:t>各項認列主論文之篇數總和（不含中山醫學雜誌）不得超過第八條所規定主論文篇數之</a:t>
            </a:r>
            <a:r>
              <a:rPr lang="zh-TW" altLang="zh-TW" b="1" dirty="0">
                <a:solidFill>
                  <a:srgbClr val="C00000"/>
                </a:solidFill>
              </a:rPr>
              <a:t>三分之一</a:t>
            </a:r>
            <a:r>
              <a:rPr lang="zh-TW" altLang="zh-TW" b="1" dirty="0"/>
              <a:t>。</a:t>
            </a:r>
            <a:endParaRPr lang="zh-TW" altLang="en-US" dirty="0"/>
          </a:p>
        </p:txBody>
      </p:sp>
    </p:spTree>
    <p:extLst>
      <p:ext uri="{BB962C8B-B14F-4D97-AF65-F5344CB8AC3E}">
        <p14:creationId xmlns:p14="http://schemas.microsoft.com/office/powerpoint/2010/main" val="3677061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87B272-D550-4077-9DC4-16752E41F89F}"/>
              </a:ext>
            </a:extLst>
          </p:cNvPr>
          <p:cNvSpPr>
            <a:spLocks noGrp="1"/>
          </p:cNvSpPr>
          <p:nvPr>
            <p:ph type="title"/>
          </p:nvPr>
        </p:nvSpPr>
        <p:spPr>
          <a:xfrm>
            <a:off x="426368" y="419100"/>
            <a:ext cx="8291264" cy="629315"/>
          </a:xfrm>
        </p:spPr>
        <p:txBody>
          <a:bodyPr>
            <a:normAutofit fontScale="90000"/>
          </a:bodyPr>
          <a:lstStyle/>
          <a:p>
            <a:r>
              <a:rPr lang="zh-TW" altLang="en-US" dirty="0"/>
              <a:t>主論文要求</a:t>
            </a:r>
            <a:r>
              <a:rPr lang="en-US" altLang="zh-TW" dirty="0"/>
              <a:t>(</a:t>
            </a:r>
            <a:r>
              <a:rPr lang="zh-TW" altLang="en-US" dirty="0"/>
              <a:t>以升教授為例</a:t>
            </a:r>
            <a:r>
              <a:rPr lang="en-US" altLang="zh-TW" dirty="0"/>
              <a:t>)</a:t>
            </a:r>
            <a:endParaRPr lang="zh-TW" altLang="en-US" dirty="0"/>
          </a:p>
        </p:txBody>
      </p:sp>
      <p:sp>
        <p:nvSpPr>
          <p:cNvPr id="3" name="投影片編號版面配置區 2">
            <a:extLst>
              <a:ext uri="{FF2B5EF4-FFF2-40B4-BE49-F238E27FC236}">
                <a16:creationId xmlns:a16="http://schemas.microsoft.com/office/drawing/2014/main" id="{180012F3-C616-4E23-B018-AD474840BC4D}"/>
              </a:ext>
            </a:extLst>
          </p:cNvPr>
          <p:cNvSpPr>
            <a:spLocks noGrp="1"/>
          </p:cNvSpPr>
          <p:nvPr>
            <p:ph type="sldNum" sz="quarter" idx="12"/>
          </p:nvPr>
        </p:nvSpPr>
        <p:spPr/>
        <p:txBody>
          <a:bodyPr/>
          <a:lstStyle/>
          <a:p>
            <a:fld id="{7B1EE830-6379-4B2A-BED6-AF0163DE2DB7}" type="slidenum">
              <a:rPr lang="zh-TW" altLang="en-US" smtClean="0"/>
              <a:pPr/>
              <a:t>18</a:t>
            </a:fld>
            <a:endParaRPr lang="zh-TW" altLang="en-US" dirty="0"/>
          </a:p>
        </p:txBody>
      </p:sp>
      <p:pic>
        <p:nvPicPr>
          <p:cNvPr id="1126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8761" y="1412776"/>
            <a:ext cx="7806477" cy="492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416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B73A1CA-4F83-49FC-B42F-F8333FDE4496}"/>
              </a:ext>
            </a:extLst>
          </p:cNvPr>
          <p:cNvSpPr>
            <a:spLocks noGrp="1"/>
          </p:cNvSpPr>
          <p:nvPr>
            <p:ph type="title"/>
          </p:nvPr>
        </p:nvSpPr>
        <p:spPr/>
        <p:txBody>
          <a:bodyPr/>
          <a:lstStyle/>
          <a:p>
            <a:r>
              <a:rPr lang="zh-TW" altLang="en-US" dirty="0"/>
              <a:t>代表著作</a:t>
            </a:r>
          </a:p>
        </p:txBody>
      </p:sp>
      <p:sp>
        <p:nvSpPr>
          <p:cNvPr id="3" name="投影片編號版面配置區 2">
            <a:extLst>
              <a:ext uri="{FF2B5EF4-FFF2-40B4-BE49-F238E27FC236}">
                <a16:creationId xmlns:a16="http://schemas.microsoft.com/office/drawing/2014/main" id="{B5E36437-21C2-4660-9FC6-D7C1F3E051F2}"/>
              </a:ext>
            </a:extLst>
          </p:cNvPr>
          <p:cNvSpPr>
            <a:spLocks noGrp="1"/>
          </p:cNvSpPr>
          <p:nvPr>
            <p:ph type="sldNum" sz="quarter" idx="12"/>
          </p:nvPr>
        </p:nvSpPr>
        <p:spPr/>
        <p:txBody>
          <a:bodyPr/>
          <a:lstStyle/>
          <a:p>
            <a:fld id="{7B1EE830-6379-4B2A-BED6-AF0163DE2DB7}" type="slidenum">
              <a:rPr lang="zh-TW" altLang="en-US" smtClean="0"/>
              <a:pPr/>
              <a:t>19</a:t>
            </a:fld>
            <a:endParaRPr lang="zh-TW" altLang="en-US" dirty="0"/>
          </a:p>
        </p:txBody>
      </p:sp>
      <p:sp>
        <p:nvSpPr>
          <p:cNvPr id="4" name="內容版面配置區 3">
            <a:extLst>
              <a:ext uri="{FF2B5EF4-FFF2-40B4-BE49-F238E27FC236}">
                <a16:creationId xmlns:a16="http://schemas.microsoft.com/office/drawing/2014/main" id="{E6923A17-5030-442C-874E-4E5CF38C98CE}"/>
              </a:ext>
            </a:extLst>
          </p:cNvPr>
          <p:cNvSpPr>
            <a:spLocks noGrp="1"/>
          </p:cNvSpPr>
          <p:nvPr>
            <p:ph sz="quarter" idx="1"/>
          </p:nvPr>
        </p:nvSpPr>
        <p:spPr/>
        <p:txBody>
          <a:bodyPr>
            <a:normAutofit fontScale="92500" lnSpcReduction="10000"/>
          </a:bodyPr>
          <a:lstStyle/>
          <a:p>
            <a:r>
              <a:rPr lang="zh-TW" altLang="en-US" dirty="0"/>
              <a:t>由主論文中提出一篇已出版著作做為代表著作。等</a:t>
            </a:r>
            <a:r>
              <a:rPr lang="en-US" altLang="zh-TW" dirty="0"/>
              <a:t>(</a:t>
            </a:r>
            <a:r>
              <a:rPr lang="zh-TW" altLang="en-US" dirty="0"/>
              <a:t>共</a:t>
            </a:r>
            <a:r>
              <a:rPr lang="en-US" altLang="zh-TW" dirty="0"/>
              <a:t>)</a:t>
            </a:r>
            <a:r>
              <a:rPr lang="zh-TW" altLang="en-US" dirty="0"/>
              <a:t>同第一作者或等</a:t>
            </a:r>
            <a:r>
              <a:rPr lang="en-US" altLang="zh-TW" dirty="0"/>
              <a:t>(</a:t>
            </a:r>
            <a:r>
              <a:rPr lang="zh-TW" altLang="en-US" dirty="0"/>
              <a:t>共</a:t>
            </a:r>
            <a:r>
              <a:rPr lang="en-US" altLang="zh-TW" dirty="0"/>
              <a:t>)</a:t>
            </a:r>
            <a:r>
              <a:rPr lang="zh-TW" altLang="en-US" dirty="0"/>
              <a:t>同通訊作者之原著論文不得作為代表著作，但 </a:t>
            </a:r>
            <a:r>
              <a:rPr lang="en-US" altLang="zh-TW" dirty="0"/>
              <a:t>IF ≥10.0 </a:t>
            </a:r>
            <a:r>
              <a:rPr lang="zh-TW" altLang="en-US" dirty="0"/>
              <a:t>者不在此限。</a:t>
            </a:r>
            <a:endParaRPr lang="en-US" altLang="zh-TW" dirty="0"/>
          </a:p>
          <a:p>
            <a:r>
              <a:rPr lang="zh-TW" altLang="en-US" dirty="0"/>
              <a:t>教學實務途徑升等者，以教學實務研究著作或技術報告為代表作送審，其研究重點應與學生學習及教學成效相關。</a:t>
            </a:r>
            <a:endParaRPr lang="en-US" altLang="zh-TW" dirty="0"/>
          </a:p>
          <a:p>
            <a:r>
              <a:rPr lang="zh-TW" altLang="en-US" dirty="0"/>
              <a:t>技術應用途徑升等者，以技術報告為代表作送審，其書面內容應包括研發理念、學理基礎、主題內容、方法技巧及成果貢獻。</a:t>
            </a:r>
          </a:p>
        </p:txBody>
      </p:sp>
    </p:spTree>
    <p:extLst>
      <p:ext uri="{BB962C8B-B14F-4D97-AF65-F5344CB8AC3E}">
        <p14:creationId xmlns:p14="http://schemas.microsoft.com/office/powerpoint/2010/main" val="365767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38248C-B3C5-47A2-8997-4EF2EC10A4B1}"/>
              </a:ext>
            </a:extLst>
          </p:cNvPr>
          <p:cNvSpPr>
            <a:spLocks noGrp="1"/>
          </p:cNvSpPr>
          <p:nvPr>
            <p:ph type="title"/>
          </p:nvPr>
        </p:nvSpPr>
        <p:spPr/>
        <p:txBody>
          <a:bodyPr/>
          <a:lstStyle/>
          <a:p>
            <a:r>
              <a:rPr lang="en-US" altLang="zh-TW" dirty="0"/>
              <a:t>Agenda</a:t>
            </a:r>
            <a:endParaRPr lang="zh-TW" altLang="en-US" dirty="0"/>
          </a:p>
        </p:txBody>
      </p:sp>
      <p:sp>
        <p:nvSpPr>
          <p:cNvPr id="3" name="投影片編號版面配置區 2">
            <a:extLst>
              <a:ext uri="{FF2B5EF4-FFF2-40B4-BE49-F238E27FC236}">
                <a16:creationId xmlns:a16="http://schemas.microsoft.com/office/drawing/2014/main" id="{B5416A70-CC67-4B56-A533-4D33F870279D}"/>
              </a:ext>
            </a:extLst>
          </p:cNvPr>
          <p:cNvSpPr>
            <a:spLocks noGrp="1"/>
          </p:cNvSpPr>
          <p:nvPr>
            <p:ph type="sldNum" sz="quarter" idx="12"/>
          </p:nvPr>
        </p:nvSpPr>
        <p:spPr/>
        <p:txBody>
          <a:bodyPr/>
          <a:lstStyle/>
          <a:p>
            <a:fld id="{7B1EE830-6379-4B2A-BED6-AF0163DE2DB7}" type="slidenum">
              <a:rPr lang="zh-TW" altLang="en-US" smtClean="0"/>
              <a:pPr/>
              <a:t>2</a:t>
            </a:fld>
            <a:endParaRPr lang="zh-TW" altLang="en-US" dirty="0"/>
          </a:p>
        </p:txBody>
      </p:sp>
      <p:sp>
        <p:nvSpPr>
          <p:cNvPr id="4" name="內容版面配置區 3">
            <a:extLst>
              <a:ext uri="{FF2B5EF4-FFF2-40B4-BE49-F238E27FC236}">
                <a16:creationId xmlns:a16="http://schemas.microsoft.com/office/drawing/2014/main" id="{74595F06-2305-4D58-AEFF-18D5D1F5723F}"/>
              </a:ext>
            </a:extLst>
          </p:cNvPr>
          <p:cNvSpPr>
            <a:spLocks noGrp="1"/>
          </p:cNvSpPr>
          <p:nvPr>
            <p:ph sz="quarter" idx="1"/>
          </p:nvPr>
        </p:nvSpPr>
        <p:spPr/>
        <p:txBody>
          <a:bodyPr/>
          <a:lstStyle/>
          <a:p>
            <a:r>
              <a:rPr lang="zh-TW" altLang="en-US" dirty="0"/>
              <a:t>教師多元升等實施辦法</a:t>
            </a:r>
            <a:endParaRPr lang="en-US" altLang="zh-TW" dirty="0"/>
          </a:p>
          <a:p>
            <a:pPr lvl="1">
              <a:buFont typeface="Wingdings" panose="05000000000000000000" pitchFamily="2" charset="2"/>
              <a:buChar char="Ø"/>
            </a:pPr>
            <a:r>
              <a:rPr lang="zh-TW" altLang="en-US" dirty="0"/>
              <a:t>學術研究途徑</a:t>
            </a:r>
            <a:endParaRPr lang="en-US" altLang="zh-TW" dirty="0"/>
          </a:p>
          <a:p>
            <a:pPr lvl="1">
              <a:buFont typeface="Wingdings" panose="05000000000000000000" pitchFamily="2" charset="2"/>
              <a:buChar char="Ø"/>
            </a:pPr>
            <a:r>
              <a:rPr lang="zh-TW" altLang="en-US" dirty="0"/>
              <a:t>技術應用途徑</a:t>
            </a:r>
            <a:endParaRPr lang="en-US" altLang="zh-TW" dirty="0"/>
          </a:p>
          <a:p>
            <a:pPr lvl="1">
              <a:buFont typeface="Wingdings" panose="05000000000000000000" pitchFamily="2" charset="2"/>
              <a:buChar char="Ø"/>
            </a:pPr>
            <a:r>
              <a:rPr lang="zh-TW" altLang="en-US" dirty="0"/>
              <a:t>教學實務途徑</a:t>
            </a:r>
            <a:endParaRPr lang="en-US" altLang="zh-TW" dirty="0"/>
          </a:p>
          <a:p>
            <a:r>
              <a:rPr lang="zh-TW" altLang="en-US" dirty="0"/>
              <a:t>教師聘任</a:t>
            </a:r>
            <a:endParaRPr lang="en-US" altLang="zh-TW" dirty="0"/>
          </a:p>
          <a:p>
            <a:pPr lvl="1">
              <a:buFont typeface="Wingdings" panose="05000000000000000000" pitchFamily="2" charset="2"/>
              <a:buChar char="Ø"/>
            </a:pPr>
            <a:r>
              <a:rPr lang="zh-TW" altLang="en-US" dirty="0"/>
              <a:t>專任教師</a:t>
            </a:r>
            <a:endParaRPr lang="en-US" altLang="zh-TW" dirty="0"/>
          </a:p>
          <a:p>
            <a:pPr lvl="1">
              <a:buFont typeface="Wingdings" panose="05000000000000000000" pitchFamily="2" charset="2"/>
              <a:buChar char="Ø"/>
            </a:pPr>
            <a:r>
              <a:rPr lang="zh-TW" altLang="en-US" dirty="0"/>
              <a:t>兼任教師</a:t>
            </a:r>
            <a:endParaRPr lang="en-US" altLang="zh-TW" dirty="0"/>
          </a:p>
          <a:p>
            <a:endParaRPr lang="zh-TW" altLang="en-US" dirty="0"/>
          </a:p>
        </p:txBody>
      </p:sp>
    </p:spTree>
    <p:extLst>
      <p:ext uri="{BB962C8B-B14F-4D97-AF65-F5344CB8AC3E}">
        <p14:creationId xmlns:p14="http://schemas.microsoft.com/office/powerpoint/2010/main" val="1090480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3AED2D-74B2-482A-A207-0F132C346C05}"/>
              </a:ext>
            </a:extLst>
          </p:cNvPr>
          <p:cNvSpPr>
            <a:spLocks noGrp="1"/>
          </p:cNvSpPr>
          <p:nvPr>
            <p:ph type="title"/>
          </p:nvPr>
        </p:nvSpPr>
        <p:spPr/>
        <p:txBody>
          <a:bodyPr/>
          <a:lstStyle/>
          <a:p>
            <a:r>
              <a:rPr lang="zh-TW" altLang="en-US" dirty="0"/>
              <a:t>參考著作</a:t>
            </a:r>
          </a:p>
        </p:txBody>
      </p:sp>
      <p:sp>
        <p:nvSpPr>
          <p:cNvPr id="3" name="投影片編號版面配置區 2">
            <a:extLst>
              <a:ext uri="{FF2B5EF4-FFF2-40B4-BE49-F238E27FC236}">
                <a16:creationId xmlns:a16="http://schemas.microsoft.com/office/drawing/2014/main" id="{6C9A9F01-6F31-437B-B0BF-84F938CA928E}"/>
              </a:ext>
            </a:extLst>
          </p:cNvPr>
          <p:cNvSpPr>
            <a:spLocks noGrp="1"/>
          </p:cNvSpPr>
          <p:nvPr>
            <p:ph type="sldNum" sz="quarter" idx="12"/>
          </p:nvPr>
        </p:nvSpPr>
        <p:spPr/>
        <p:txBody>
          <a:bodyPr/>
          <a:lstStyle/>
          <a:p>
            <a:fld id="{7B1EE830-6379-4B2A-BED6-AF0163DE2DB7}" type="slidenum">
              <a:rPr lang="zh-TW" altLang="en-US" smtClean="0"/>
              <a:pPr/>
              <a:t>20</a:t>
            </a:fld>
            <a:endParaRPr lang="zh-TW" altLang="en-US" dirty="0"/>
          </a:p>
        </p:txBody>
      </p:sp>
      <p:sp>
        <p:nvSpPr>
          <p:cNvPr id="4" name="內容版面配置區 3">
            <a:extLst>
              <a:ext uri="{FF2B5EF4-FFF2-40B4-BE49-F238E27FC236}">
                <a16:creationId xmlns:a16="http://schemas.microsoft.com/office/drawing/2014/main" id="{36E9E8DE-AE82-4CBA-A524-7B7520D5C2B2}"/>
              </a:ext>
            </a:extLst>
          </p:cNvPr>
          <p:cNvSpPr>
            <a:spLocks noGrp="1"/>
          </p:cNvSpPr>
          <p:nvPr>
            <p:ph sz="quarter" idx="1"/>
          </p:nvPr>
        </p:nvSpPr>
        <p:spPr/>
        <p:txBody>
          <a:bodyPr/>
          <a:lstStyle/>
          <a:p>
            <a:r>
              <a:rPr lang="zh-TW" altLang="en-US" dirty="0"/>
              <a:t>取得前一等級教師資格後且升等起資前七年內發表之論文。</a:t>
            </a:r>
          </a:p>
        </p:txBody>
      </p:sp>
    </p:spTree>
    <p:extLst>
      <p:ext uri="{BB962C8B-B14F-4D97-AF65-F5344CB8AC3E}">
        <p14:creationId xmlns:p14="http://schemas.microsoft.com/office/powerpoint/2010/main" val="2928163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E422F0-FDD2-443B-937B-853C256FB9A8}"/>
              </a:ext>
            </a:extLst>
          </p:cNvPr>
          <p:cNvSpPr>
            <a:spLocks noGrp="1"/>
          </p:cNvSpPr>
          <p:nvPr>
            <p:ph type="title"/>
          </p:nvPr>
        </p:nvSpPr>
        <p:spPr/>
        <p:txBody>
          <a:bodyPr/>
          <a:lstStyle/>
          <a:p>
            <a:r>
              <a:rPr lang="zh-TW" altLang="en-US" dirty="0"/>
              <a:t>專書著作</a:t>
            </a:r>
          </a:p>
        </p:txBody>
      </p:sp>
      <p:sp>
        <p:nvSpPr>
          <p:cNvPr id="3" name="投影片編號版面配置區 2">
            <a:extLst>
              <a:ext uri="{FF2B5EF4-FFF2-40B4-BE49-F238E27FC236}">
                <a16:creationId xmlns:a16="http://schemas.microsoft.com/office/drawing/2014/main" id="{C1AC4E78-40BD-41D9-97ED-C9177249F2CB}"/>
              </a:ext>
            </a:extLst>
          </p:cNvPr>
          <p:cNvSpPr>
            <a:spLocks noGrp="1"/>
          </p:cNvSpPr>
          <p:nvPr>
            <p:ph type="sldNum" sz="quarter" idx="12"/>
          </p:nvPr>
        </p:nvSpPr>
        <p:spPr/>
        <p:txBody>
          <a:bodyPr/>
          <a:lstStyle/>
          <a:p>
            <a:fld id="{7B1EE830-6379-4B2A-BED6-AF0163DE2DB7}" type="slidenum">
              <a:rPr lang="zh-TW" altLang="en-US" smtClean="0"/>
              <a:pPr/>
              <a:t>21</a:t>
            </a:fld>
            <a:endParaRPr lang="zh-TW" altLang="en-US" dirty="0"/>
          </a:p>
        </p:txBody>
      </p:sp>
      <p:sp>
        <p:nvSpPr>
          <p:cNvPr id="4" name="內容版面配置區 3">
            <a:extLst>
              <a:ext uri="{FF2B5EF4-FFF2-40B4-BE49-F238E27FC236}">
                <a16:creationId xmlns:a16="http://schemas.microsoft.com/office/drawing/2014/main" id="{1B8CDBEA-12E7-4649-8CED-3D1A54F936A9}"/>
              </a:ext>
            </a:extLst>
          </p:cNvPr>
          <p:cNvSpPr>
            <a:spLocks noGrp="1"/>
          </p:cNvSpPr>
          <p:nvPr>
            <p:ph sz="quarter" idx="1"/>
          </p:nvPr>
        </p:nvSpPr>
        <p:spPr/>
        <p:txBody>
          <a:bodyPr/>
          <a:lstStyle/>
          <a:p>
            <a:r>
              <a:rPr lang="zh-TW" altLang="en-US" dirty="0"/>
              <a:t>每本專書著作視同 </a:t>
            </a:r>
            <a:r>
              <a:rPr lang="en-US" altLang="zh-TW" dirty="0"/>
              <a:t>1 </a:t>
            </a:r>
            <a:r>
              <a:rPr lang="zh-TW" altLang="en-US" dirty="0"/>
              <a:t>篇主論文。惟應經國科會或研發處審核認定之學術專書並附專業審查證明。</a:t>
            </a:r>
          </a:p>
          <a:p>
            <a:endParaRPr lang="zh-TW" altLang="en-US" dirty="0"/>
          </a:p>
        </p:txBody>
      </p:sp>
    </p:spTree>
    <p:extLst>
      <p:ext uri="{BB962C8B-B14F-4D97-AF65-F5344CB8AC3E}">
        <p14:creationId xmlns:p14="http://schemas.microsoft.com/office/powerpoint/2010/main" val="954351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621612-FF21-427A-AE9A-50BACFD9271D}"/>
              </a:ext>
            </a:extLst>
          </p:cNvPr>
          <p:cNvSpPr>
            <a:spLocks noGrp="1"/>
          </p:cNvSpPr>
          <p:nvPr>
            <p:ph type="title"/>
          </p:nvPr>
        </p:nvSpPr>
        <p:spPr/>
        <p:txBody>
          <a:bodyPr/>
          <a:lstStyle/>
          <a:p>
            <a:r>
              <a:rPr lang="zh-TW" altLang="en-US" dirty="0"/>
              <a:t>專利</a:t>
            </a:r>
          </a:p>
        </p:txBody>
      </p:sp>
      <p:sp>
        <p:nvSpPr>
          <p:cNvPr id="3" name="投影片編號版面配置區 2">
            <a:extLst>
              <a:ext uri="{FF2B5EF4-FFF2-40B4-BE49-F238E27FC236}">
                <a16:creationId xmlns:a16="http://schemas.microsoft.com/office/drawing/2014/main" id="{AB9CBD6E-63AE-49DD-81EA-C41FCAA46CD2}"/>
              </a:ext>
            </a:extLst>
          </p:cNvPr>
          <p:cNvSpPr>
            <a:spLocks noGrp="1"/>
          </p:cNvSpPr>
          <p:nvPr>
            <p:ph type="sldNum" sz="quarter" idx="12"/>
          </p:nvPr>
        </p:nvSpPr>
        <p:spPr/>
        <p:txBody>
          <a:bodyPr/>
          <a:lstStyle/>
          <a:p>
            <a:fld id="{7B1EE830-6379-4B2A-BED6-AF0163DE2DB7}" type="slidenum">
              <a:rPr lang="zh-TW" altLang="en-US" smtClean="0"/>
              <a:pPr/>
              <a:t>22</a:t>
            </a:fld>
            <a:endParaRPr lang="zh-TW" altLang="en-US" dirty="0"/>
          </a:p>
        </p:txBody>
      </p:sp>
      <p:sp>
        <p:nvSpPr>
          <p:cNvPr id="4" name="內容版面配置區 3">
            <a:extLst>
              <a:ext uri="{FF2B5EF4-FFF2-40B4-BE49-F238E27FC236}">
                <a16:creationId xmlns:a16="http://schemas.microsoft.com/office/drawing/2014/main" id="{A9C43925-2CAD-4396-8584-D104350A79BF}"/>
              </a:ext>
            </a:extLst>
          </p:cNvPr>
          <p:cNvSpPr>
            <a:spLocks noGrp="1"/>
          </p:cNvSpPr>
          <p:nvPr>
            <p:ph sz="quarter" idx="1"/>
          </p:nvPr>
        </p:nvSpPr>
        <p:spPr/>
        <p:txBody>
          <a:bodyPr/>
          <a:lstStyle/>
          <a:p>
            <a:r>
              <a:rPr lang="zh-TW" altLang="en-US" dirty="0"/>
              <a:t>專利所有權須為本校，技術移轉案須以本校名義簽署，始得計算。</a:t>
            </a:r>
          </a:p>
        </p:txBody>
      </p:sp>
    </p:spTree>
    <p:extLst>
      <p:ext uri="{BB962C8B-B14F-4D97-AF65-F5344CB8AC3E}">
        <p14:creationId xmlns:p14="http://schemas.microsoft.com/office/powerpoint/2010/main" val="66965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9EF4F8-67EB-4680-9F5F-545385D7C08A}"/>
              </a:ext>
            </a:extLst>
          </p:cNvPr>
          <p:cNvSpPr>
            <a:spLocks noGrp="1"/>
          </p:cNvSpPr>
          <p:nvPr>
            <p:ph type="title"/>
          </p:nvPr>
        </p:nvSpPr>
        <p:spPr/>
        <p:txBody>
          <a:bodyPr/>
          <a:lstStyle/>
          <a:p>
            <a:r>
              <a:rPr lang="zh-TW" altLang="en-US" dirty="0"/>
              <a:t>博士論文</a:t>
            </a:r>
          </a:p>
        </p:txBody>
      </p:sp>
      <p:sp>
        <p:nvSpPr>
          <p:cNvPr id="3" name="投影片編號版面配置區 2">
            <a:extLst>
              <a:ext uri="{FF2B5EF4-FFF2-40B4-BE49-F238E27FC236}">
                <a16:creationId xmlns:a16="http://schemas.microsoft.com/office/drawing/2014/main" id="{FB0BAB1D-7BCE-421C-B9E2-CD0552FE9480}"/>
              </a:ext>
            </a:extLst>
          </p:cNvPr>
          <p:cNvSpPr>
            <a:spLocks noGrp="1"/>
          </p:cNvSpPr>
          <p:nvPr>
            <p:ph type="sldNum" sz="quarter" idx="12"/>
          </p:nvPr>
        </p:nvSpPr>
        <p:spPr/>
        <p:txBody>
          <a:bodyPr/>
          <a:lstStyle/>
          <a:p>
            <a:fld id="{7B1EE830-6379-4B2A-BED6-AF0163DE2DB7}" type="slidenum">
              <a:rPr lang="zh-TW" altLang="en-US" smtClean="0"/>
              <a:pPr/>
              <a:t>23</a:t>
            </a:fld>
            <a:endParaRPr lang="zh-TW" altLang="en-US" dirty="0"/>
          </a:p>
        </p:txBody>
      </p:sp>
      <p:sp>
        <p:nvSpPr>
          <p:cNvPr id="4" name="內容版面配置區 3">
            <a:extLst>
              <a:ext uri="{FF2B5EF4-FFF2-40B4-BE49-F238E27FC236}">
                <a16:creationId xmlns:a16="http://schemas.microsoft.com/office/drawing/2014/main" id="{8922E4FB-497C-4732-9C21-DE293C29EC1A}"/>
              </a:ext>
            </a:extLst>
          </p:cNvPr>
          <p:cNvSpPr>
            <a:spLocks noGrp="1"/>
          </p:cNvSpPr>
          <p:nvPr>
            <p:ph sz="quarter" idx="1"/>
          </p:nvPr>
        </p:nvSpPr>
        <p:spPr/>
        <p:txBody>
          <a:bodyPr>
            <a:normAutofit fontScale="85000" lnSpcReduction="10000"/>
          </a:bodyPr>
          <a:lstStyle/>
          <a:p>
            <a:r>
              <a:rPr lang="zh-TW" altLang="en-US" dirty="0"/>
              <a:t>教師多元升等實施辦法第九條</a:t>
            </a:r>
            <a:r>
              <a:rPr lang="en-US" altLang="zh-TW" dirty="0"/>
              <a:t>--</a:t>
            </a:r>
            <a:r>
              <a:rPr lang="zh-TW" altLang="en-US" dirty="0"/>
              <a:t> 僅適用於新聘與升等專兼任助理教授、舊制講師升等副教授時得為代表著作且以 </a:t>
            </a:r>
            <a:r>
              <a:rPr lang="en-US" altLang="zh-TW" dirty="0"/>
              <a:t>40 </a:t>
            </a:r>
            <a:r>
              <a:rPr lang="zh-TW" altLang="en-US" dirty="0"/>
              <a:t>分計算。</a:t>
            </a:r>
            <a:endParaRPr lang="en-US" altLang="zh-TW" dirty="0"/>
          </a:p>
          <a:p>
            <a:pPr lvl="1">
              <a:buFont typeface="Wingdings" panose="05000000000000000000" pitchFamily="2" charset="2"/>
              <a:buChar char="Ø"/>
            </a:pPr>
            <a:r>
              <a:rPr lang="zh-TW" altLang="en-US" dirty="0"/>
              <a:t>以學位送審</a:t>
            </a:r>
            <a:r>
              <a:rPr lang="en-US" altLang="zh-TW" dirty="0"/>
              <a:t>(</a:t>
            </a:r>
            <a:r>
              <a:rPr lang="zh-TW" altLang="en-US" dirty="0"/>
              <a:t>取證</a:t>
            </a:r>
            <a:r>
              <a:rPr lang="en-US" altLang="zh-TW" dirty="0"/>
              <a:t>)</a:t>
            </a:r>
            <a:r>
              <a:rPr lang="zh-TW" altLang="en-US" dirty="0"/>
              <a:t>，可不計博士論文的年限 </a:t>
            </a:r>
            <a:r>
              <a:rPr lang="en-US" altLang="zh-TW" dirty="0"/>
              <a:t>(</a:t>
            </a:r>
            <a:r>
              <a:rPr lang="zh-TW" altLang="en-US" dirty="0"/>
              <a:t>資格審定第</a:t>
            </a:r>
            <a:r>
              <a:rPr lang="en-US" altLang="zh-TW" dirty="0"/>
              <a:t>19</a:t>
            </a:r>
            <a:r>
              <a:rPr lang="zh-TW" altLang="en-US" dirty="0"/>
              <a:t>條</a:t>
            </a:r>
            <a:r>
              <a:rPr lang="en-US" altLang="zh-TW" dirty="0"/>
              <a:t>)</a:t>
            </a:r>
            <a:r>
              <a:rPr lang="zh-TW" altLang="en-US" dirty="0"/>
              <a:t>。</a:t>
            </a:r>
            <a:endParaRPr lang="en-US" altLang="zh-TW" dirty="0"/>
          </a:p>
          <a:p>
            <a:pPr lvl="1">
              <a:buFont typeface="Wingdings" panose="05000000000000000000" pitchFamily="2" charset="2"/>
              <a:buChar char="Ø"/>
            </a:pPr>
            <a:r>
              <a:rPr lang="zh-TW" altLang="en-US" strike="sngStrike" dirty="0">
                <a:solidFill>
                  <a:srgbClr val="FF0000"/>
                </a:solidFill>
              </a:rPr>
              <a:t>升等助理教授時，則以起資前五年內為限。</a:t>
            </a:r>
            <a:endParaRPr lang="en-US" altLang="zh-TW" strike="sngStrike" dirty="0">
              <a:solidFill>
                <a:srgbClr val="FF0000"/>
              </a:solidFill>
            </a:endParaRPr>
          </a:p>
          <a:p>
            <a:pPr lvl="1">
              <a:buFont typeface="Wingdings" panose="05000000000000000000" pitchFamily="2" charset="2"/>
              <a:buChar char="Ø"/>
            </a:pPr>
            <a:r>
              <a:rPr lang="zh-TW" altLang="en-US" dirty="0"/>
              <a:t>新聘他校同職級教師</a:t>
            </a:r>
            <a:r>
              <a:rPr lang="en-US" altLang="zh-TW" dirty="0"/>
              <a:t>(</a:t>
            </a:r>
            <a:r>
              <a:rPr lang="zh-TW" altLang="en-US" dirty="0"/>
              <a:t>助理教授</a:t>
            </a:r>
            <a:r>
              <a:rPr lang="en-US" altLang="zh-TW" dirty="0"/>
              <a:t>)</a:t>
            </a:r>
            <a:r>
              <a:rPr lang="zh-TW" altLang="en-US" dirty="0"/>
              <a:t>，博士論文須於起聘前五年內，始可計分。</a:t>
            </a:r>
            <a:endParaRPr lang="en-US" altLang="zh-TW" dirty="0"/>
          </a:p>
          <a:p>
            <a:r>
              <a:rPr lang="zh-TW" altLang="en-US" dirty="0"/>
              <a:t>博士論文</a:t>
            </a:r>
            <a:r>
              <a:rPr lang="zh-TW" altLang="en-US" u="sng" dirty="0">
                <a:solidFill>
                  <a:srgbClr val="FF0000"/>
                </a:solidFill>
              </a:rPr>
              <a:t>僅於學位送審取證</a:t>
            </a:r>
            <a:r>
              <a:rPr lang="zh-TW" altLang="en-US" dirty="0"/>
              <a:t>時，可當作代表著作，故視為主論文一篇，以</a:t>
            </a:r>
            <a:r>
              <a:rPr lang="en-US" altLang="zh-TW" dirty="0"/>
              <a:t>40</a:t>
            </a:r>
            <a:r>
              <a:rPr lang="zh-TW" altLang="en-US" dirty="0"/>
              <a:t>分計。其他升等時，</a:t>
            </a:r>
            <a:r>
              <a:rPr lang="zh-TW" altLang="en-US" b="1" dirty="0">
                <a:solidFill>
                  <a:srgbClr val="FF0000"/>
                </a:solidFill>
              </a:rPr>
              <a:t>博士論文非屬主論文</a:t>
            </a:r>
            <a:r>
              <a:rPr lang="en-US" altLang="zh-TW" dirty="0"/>
              <a:t>(</a:t>
            </a:r>
            <a:r>
              <a:rPr lang="zh-TW" altLang="en-US" dirty="0"/>
              <a:t>多元升等第六條，論文性質分類加權分數註二</a:t>
            </a:r>
            <a:r>
              <a:rPr lang="en-US" altLang="zh-TW" dirty="0"/>
              <a:t>)</a:t>
            </a:r>
            <a:r>
              <a:rPr lang="zh-TW" altLang="en-US" dirty="0"/>
              <a:t>，且無計分。</a:t>
            </a:r>
          </a:p>
        </p:txBody>
      </p:sp>
    </p:spTree>
    <p:extLst>
      <p:ext uri="{BB962C8B-B14F-4D97-AF65-F5344CB8AC3E}">
        <p14:creationId xmlns:p14="http://schemas.microsoft.com/office/powerpoint/2010/main" val="1222047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096CB-0A08-4D0D-9467-5F969A6EC44D}"/>
              </a:ext>
            </a:extLst>
          </p:cNvPr>
          <p:cNvSpPr>
            <a:spLocks noGrp="1"/>
          </p:cNvSpPr>
          <p:nvPr>
            <p:ph type="title"/>
          </p:nvPr>
        </p:nvSpPr>
        <p:spPr/>
        <p:txBody>
          <a:bodyPr/>
          <a:lstStyle/>
          <a:p>
            <a:r>
              <a:rPr lang="zh-TW" altLang="en-US" dirty="0"/>
              <a:t>技術報告</a:t>
            </a:r>
          </a:p>
        </p:txBody>
      </p:sp>
      <p:sp>
        <p:nvSpPr>
          <p:cNvPr id="3" name="投影片編號版面配置區 2">
            <a:extLst>
              <a:ext uri="{FF2B5EF4-FFF2-40B4-BE49-F238E27FC236}">
                <a16:creationId xmlns:a16="http://schemas.microsoft.com/office/drawing/2014/main" id="{DB9467C3-DBF5-483B-B55C-8DA955301958}"/>
              </a:ext>
            </a:extLst>
          </p:cNvPr>
          <p:cNvSpPr>
            <a:spLocks noGrp="1"/>
          </p:cNvSpPr>
          <p:nvPr>
            <p:ph type="sldNum" sz="quarter" idx="12"/>
          </p:nvPr>
        </p:nvSpPr>
        <p:spPr/>
        <p:txBody>
          <a:bodyPr/>
          <a:lstStyle/>
          <a:p>
            <a:fld id="{7B1EE830-6379-4B2A-BED6-AF0163DE2DB7}" type="slidenum">
              <a:rPr lang="zh-TW" altLang="en-US" smtClean="0"/>
              <a:pPr/>
              <a:t>24</a:t>
            </a:fld>
            <a:endParaRPr lang="zh-TW" altLang="en-US" dirty="0"/>
          </a:p>
        </p:txBody>
      </p:sp>
      <p:sp>
        <p:nvSpPr>
          <p:cNvPr id="4" name="內容版面配置區 3">
            <a:extLst>
              <a:ext uri="{FF2B5EF4-FFF2-40B4-BE49-F238E27FC236}">
                <a16:creationId xmlns:a16="http://schemas.microsoft.com/office/drawing/2014/main" id="{1D2E5465-AF02-46F6-A0E7-C9CAA6C248C6}"/>
              </a:ext>
            </a:extLst>
          </p:cNvPr>
          <p:cNvSpPr>
            <a:spLocks noGrp="1"/>
          </p:cNvSpPr>
          <p:nvPr>
            <p:ph sz="quarter" idx="1"/>
          </p:nvPr>
        </p:nvSpPr>
        <p:spPr/>
        <p:txBody>
          <a:bodyPr/>
          <a:lstStyle/>
          <a:p>
            <a:r>
              <a:rPr lang="zh-TW" altLang="en-US" dirty="0"/>
              <a:t>採技術應用或教學實務途徑升等時，得以技術報告為代表作送審。唯，技術報告</a:t>
            </a:r>
            <a:r>
              <a:rPr lang="zh-TW" altLang="en-US" b="1" dirty="0">
                <a:solidFill>
                  <a:srgbClr val="FF0000"/>
                </a:solidFill>
              </a:rPr>
              <a:t>非屬主論文</a:t>
            </a:r>
            <a:r>
              <a:rPr lang="en-US" altLang="zh-TW" dirty="0"/>
              <a:t>(</a:t>
            </a:r>
            <a:r>
              <a:rPr lang="zh-TW" altLang="en-US" dirty="0"/>
              <a:t>多元升等第六條，論文性質分類加權分數註一</a:t>
            </a:r>
            <a:r>
              <a:rPr lang="en-US" altLang="zh-TW" dirty="0"/>
              <a:t>)</a:t>
            </a:r>
            <a:r>
              <a:rPr lang="zh-TW" altLang="en-US" dirty="0"/>
              <a:t>，且無計分。</a:t>
            </a:r>
          </a:p>
        </p:txBody>
      </p:sp>
    </p:spTree>
    <p:extLst>
      <p:ext uri="{BB962C8B-B14F-4D97-AF65-F5344CB8AC3E}">
        <p14:creationId xmlns:p14="http://schemas.microsoft.com/office/powerpoint/2010/main" val="837317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0550477-F298-4AC4-8FED-377669754065}"/>
              </a:ext>
            </a:extLst>
          </p:cNvPr>
          <p:cNvSpPr>
            <a:spLocks noGrp="1"/>
          </p:cNvSpPr>
          <p:nvPr>
            <p:ph type="title"/>
          </p:nvPr>
        </p:nvSpPr>
        <p:spPr/>
        <p:txBody>
          <a:bodyPr/>
          <a:lstStyle/>
          <a:p>
            <a:r>
              <a:rPr lang="zh-TW" altLang="en-US" dirty="0"/>
              <a:t>關於外審意見</a:t>
            </a:r>
            <a:r>
              <a:rPr lang="en-US" altLang="zh-TW" dirty="0"/>
              <a:t>1</a:t>
            </a:r>
            <a:endParaRPr lang="zh-TW" altLang="en-US" dirty="0"/>
          </a:p>
        </p:txBody>
      </p:sp>
      <p:sp>
        <p:nvSpPr>
          <p:cNvPr id="3" name="投影片編號版面配置區 2">
            <a:extLst>
              <a:ext uri="{FF2B5EF4-FFF2-40B4-BE49-F238E27FC236}">
                <a16:creationId xmlns:a16="http://schemas.microsoft.com/office/drawing/2014/main" id="{AC0151DA-6793-41F6-9E5D-13578769DCAD}"/>
              </a:ext>
            </a:extLst>
          </p:cNvPr>
          <p:cNvSpPr>
            <a:spLocks noGrp="1"/>
          </p:cNvSpPr>
          <p:nvPr>
            <p:ph type="sldNum" sz="quarter" idx="12"/>
          </p:nvPr>
        </p:nvSpPr>
        <p:spPr/>
        <p:txBody>
          <a:bodyPr/>
          <a:lstStyle/>
          <a:p>
            <a:fld id="{7B1EE830-6379-4B2A-BED6-AF0163DE2DB7}" type="slidenum">
              <a:rPr lang="zh-TW" altLang="en-US" smtClean="0"/>
              <a:pPr/>
              <a:t>25</a:t>
            </a:fld>
            <a:endParaRPr lang="zh-TW" altLang="en-US" dirty="0"/>
          </a:p>
        </p:txBody>
      </p:sp>
      <p:sp>
        <p:nvSpPr>
          <p:cNvPr id="4" name="內容版面配置區 3">
            <a:extLst>
              <a:ext uri="{FF2B5EF4-FFF2-40B4-BE49-F238E27FC236}">
                <a16:creationId xmlns:a16="http://schemas.microsoft.com/office/drawing/2014/main" id="{94FCA408-15A5-455A-B741-22A16F73280F}"/>
              </a:ext>
            </a:extLst>
          </p:cNvPr>
          <p:cNvSpPr>
            <a:spLocks noGrp="1"/>
          </p:cNvSpPr>
          <p:nvPr>
            <p:ph sz="quarter" idx="1"/>
          </p:nvPr>
        </p:nvSpPr>
        <p:spPr/>
        <p:txBody>
          <a:bodyPr/>
          <a:lstStyle/>
          <a:p>
            <a:r>
              <a:rPr lang="zh-TW" altLang="en-US" dirty="0"/>
              <a:t>除有改變外審結果之事實外，教評會除能提出具有</a:t>
            </a:r>
            <a:r>
              <a:rPr lang="zh-TW" altLang="en-US" b="1" u="sng" dirty="0">
                <a:solidFill>
                  <a:srgbClr val="C00000"/>
                </a:solidFill>
              </a:rPr>
              <a:t>專業學術依據之具體理由</a:t>
            </a:r>
            <a:r>
              <a:rPr lang="zh-TW" altLang="en-US" dirty="0"/>
              <a:t>，動搖該專業審查之可信度與正確性外，應尊重學者專家之判斷，</a:t>
            </a:r>
            <a:r>
              <a:rPr lang="zh-TW" altLang="en-US" u="sng" dirty="0">
                <a:solidFill>
                  <a:srgbClr val="C00000"/>
                </a:solidFill>
              </a:rPr>
              <a:t>不得僅以投票方式推翻外審結果</a:t>
            </a:r>
            <a:r>
              <a:rPr lang="zh-TW" altLang="en-US" dirty="0"/>
              <a:t>。</a:t>
            </a:r>
            <a:endParaRPr lang="en-US" altLang="zh-TW" dirty="0"/>
          </a:p>
          <a:p>
            <a:endParaRPr lang="zh-TW" altLang="en-US" dirty="0"/>
          </a:p>
        </p:txBody>
      </p:sp>
    </p:spTree>
    <p:extLst>
      <p:ext uri="{BB962C8B-B14F-4D97-AF65-F5344CB8AC3E}">
        <p14:creationId xmlns:p14="http://schemas.microsoft.com/office/powerpoint/2010/main" val="3099941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166E1D-AD6D-4164-BF6B-75A12BB3A3B8}"/>
              </a:ext>
            </a:extLst>
          </p:cNvPr>
          <p:cNvSpPr>
            <a:spLocks noGrp="1"/>
          </p:cNvSpPr>
          <p:nvPr>
            <p:ph type="title"/>
          </p:nvPr>
        </p:nvSpPr>
        <p:spPr/>
        <p:txBody>
          <a:bodyPr/>
          <a:lstStyle/>
          <a:p>
            <a:r>
              <a:rPr lang="zh-TW" altLang="en-US" dirty="0"/>
              <a:t>關於外審意見</a:t>
            </a:r>
            <a:r>
              <a:rPr lang="en-US" altLang="zh-TW" dirty="0"/>
              <a:t>2</a:t>
            </a:r>
            <a:endParaRPr lang="zh-TW" altLang="en-US" dirty="0"/>
          </a:p>
        </p:txBody>
      </p:sp>
      <p:sp>
        <p:nvSpPr>
          <p:cNvPr id="3" name="投影片編號版面配置區 2">
            <a:extLst>
              <a:ext uri="{FF2B5EF4-FFF2-40B4-BE49-F238E27FC236}">
                <a16:creationId xmlns:a16="http://schemas.microsoft.com/office/drawing/2014/main" id="{C216341A-FD63-4FE1-B772-43095B515513}"/>
              </a:ext>
            </a:extLst>
          </p:cNvPr>
          <p:cNvSpPr>
            <a:spLocks noGrp="1"/>
          </p:cNvSpPr>
          <p:nvPr>
            <p:ph type="sldNum" sz="quarter" idx="12"/>
          </p:nvPr>
        </p:nvSpPr>
        <p:spPr/>
        <p:txBody>
          <a:bodyPr/>
          <a:lstStyle/>
          <a:p>
            <a:fld id="{7B1EE830-6379-4B2A-BED6-AF0163DE2DB7}" type="slidenum">
              <a:rPr lang="zh-TW" altLang="en-US" smtClean="0"/>
              <a:pPr/>
              <a:t>26</a:t>
            </a:fld>
            <a:endParaRPr lang="zh-TW" altLang="en-US" dirty="0"/>
          </a:p>
        </p:txBody>
      </p:sp>
      <p:sp>
        <p:nvSpPr>
          <p:cNvPr id="7" name="內容版面配置區 6">
            <a:extLst>
              <a:ext uri="{FF2B5EF4-FFF2-40B4-BE49-F238E27FC236}">
                <a16:creationId xmlns:a16="http://schemas.microsoft.com/office/drawing/2014/main" id="{E9519293-8667-4661-AD82-FF12572BB49B}"/>
              </a:ext>
            </a:extLst>
          </p:cNvPr>
          <p:cNvSpPr>
            <a:spLocks noGrp="1"/>
          </p:cNvSpPr>
          <p:nvPr>
            <p:ph sz="quarter" idx="1"/>
          </p:nvPr>
        </p:nvSpPr>
        <p:spPr/>
        <p:txBody>
          <a:bodyPr>
            <a:normAutofit fontScale="92500" lnSpcReduction="20000"/>
          </a:bodyPr>
          <a:lstStyle/>
          <a:p>
            <a:r>
              <a:rPr lang="zh-TW" altLang="en-US" dirty="0"/>
              <a:t>教評會於教師資格審查程序中，發現外審意見有疑義者，應依下列規定處理：</a:t>
            </a:r>
          </a:p>
          <a:p>
            <a:pPr lvl="1">
              <a:buFont typeface="Wingdings" panose="05000000000000000000" pitchFamily="2" charset="2"/>
              <a:buChar char="Ø"/>
            </a:pPr>
            <a:r>
              <a:rPr lang="zh-TW" altLang="en-US" dirty="0"/>
              <a:t>一、分數或評語有</a:t>
            </a:r>
            <a:r>
              <a:rPr lang="zh-TW" altLang="en-US" b="1" dirty="0">
                <a:solidFill>
                  <a:srgbClr val="C00000"/>
                </a:solidFill>
              </a:rPr>
              <a:t>誤寫、誤算或其他類此之顯然錯誤</a:t>
            </a:r>
            <a:r>
              <a:rPr lang="zh-TW" altLang="en-US" dirty="0"/>
              <a:t>：送原審查人釐清後，由教評會認定。</a:t>
            </a:r>
          </a:p>
          <a:p>
            <a:pPr lvl="1">
              <a:buFont typeface="Wingdings" panose="05000000000000000000" pitchFamily="2" charset="2"/>
              <a:buChar char="Ø"/>
            </a:pPr>
            <a:r>
              <a:rPr lang="zh-TW" altLang="en-US" dirty="0"/>
              <a:t>二、</a:t>
            </a:r>
            <a:r>
              <a:rPr lang="zh-TW" altLang="en-US" b="1" dirty="0">
                <a:solidFill>
                  <a:srgbClr val="C00000"/>
                </a:solidFill>
              </a:rPr>
              <a:t>分數與評語矛盾</a:t>
            </a:r>
            <a:r>
              <a:rPr lang="zh-TW" altLang="en-US" dirty="0"/>
              <a:t>、涉及研究方法與研究內容，或有其他</a:t>
            </a:r>
            <a:r>
              <a:rPr lang="zh-TW" altLang="en-US" b="1" dirty="0">
                <a:solidFill>
                  <a:srgbClr val="C00000"/>
                </a:solidFill>
              </a:rPr>
              <a:t>足以動搖該專業審查可信度與正確性之疑義</a:t>
            </a:r>
            <a:r>
              <a:rPr lang="zh-TW" altLang="en-US" dirty="0"/>
              <a:t>：組成專業審查小組審查後，送原審查人釐清，並由專業審查小組及教評會認定。</a:t>
            </a:r>
            <a:endParaRPr lang="en-US" altLang="zh-TW" dirty="0"/>
          </a:p>
          <a:p>
            <a:pPr lvl="1">
              <a:buFont typeface="Wingdings" panose="05000000000000000000" pitchFamily="2" charset="2"/>
              <a:buChar char="Ø"/>
            </a:pPr>
            <a:endParaRPr lang="en-US" altLang="zh-TW" dirty="0"/>
          </a:p>
          <a:p>
            <a:r>
              <a:rPr lang="zh-TW" altLang="en-US" dirty="0"/>
              <a:t>確認後，教評會應列舉明確之具體理由後剔除 之，並依剔除之份數加送足額之學者專家審查。以</a:t>
            </a:r>
            <a:r>
              <a:rPr lang="zh-TW" altLang="en-US" b="1" dirty="0">
                <a:solidFill>
                  <a:srgbClr val="C00000"/>
                </a:solidFill>
              </a:rPr>
              <a:t>一次</a:t>
            </a:r>
            <a:r>
              <a:rPr lang="zh-TW" altLang="en-US" dirty="0"/>
              <a:t>為限。 </a:t>
            </a:r>
          </a:p>
        </p:txBody>
      </p:sp>
    </p:spTree>
    <p:extLst>
      <p:ext uri="{BB962C8B-B14F-4D97-AF65-F5344CB8AC3E}">
        <p14:creationId xmlns:p14="http://schemas.microsoft.com/office/powerpoint/2010/main" val="253887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4D9535-1CEF-4AE6-BC84-C4096B657C85}"/>
              </a:ext>
            </a:extLst>
          </p:cNvPr>
          <p:cNvSpPr>
            <a:spLocks noGrp="1"/>
          </p:cNvSpPr>
          <p:nvPr>
            <p:ph type="title"/>
          </p:nvPr>
        </p:nvSpPr>
        <p:spPr/>
        <p:txBody>
          <a:bodyPr/>
          <a:lstStyle/>
          <a:p>
            <a:r>
              <a:rPr lang="zh-TW" altLang="en-US" dirty="0"/>
              <a:t>關於申訴</a:t>
            </a:r>
          </a:p>
        </p:txBody>
      </p:sp>
      <p:sp>
        <p:nvSpPr>
          <p:cNvPr id="3" name="投影片編號版面配置區 2">
            <a:extLst>
              <a:ext uri="{FF2B5EF4-FFF2-40B4-BE49-F238E27FC236}">
                <a16:creationId xmlns:a16="http://schemas.microsoft.com/office/drawing/2014/main" id="{3CE37DE6-C681-40E7-80E3-F65E84F404EC}"/>
              </a:ext>
            </a:extLst>
          </p:cNvPr>
          <p:cNvSpPr>
            <a:spLocks noGrp="1"/>
          </p:cNvSpPr>
          <p:nvPr>
            <p:ph type="sldNum" sz="quarter" idx="12"/>
          </p:nvPr>
        </p:nvSpPr>
        <p:spPr/>
        <p:txBody>
          <a:bodyPr/>
          <a:lstStyle/>
          <a:p>
            <a:fld id="{7B1EE830-6379-4B2A-BED6-AF0163DE2DB7}" type="slidenum">
              <a:rPr lang="zh-TW" altLang="en-US" smtClean="0"/>
              <a:pPr/>
              <a:t>27</a:t>
            </a:fld>
            <a:endParaRPr lang="zh-TW" altLang="en-US" dirty="0"/>
          </a:p>
        </p:txBody>
      </p:sp>
      <p:sp>
        <p:nvSpPr>
          <p:cNvPr id="4" name="內容版面配置區 3">
            <a:extLst>
              <a:ext uri="{FF2B5EF4-FFF2-40B4-BE49-F238E27FC236}">
                <a16:creationId xmlns:a16="http://schemas.microsoft.com/office/drawing/2014/main" id="{1BF0D141-AD8E-4B1A-BF39-7A844F0ED7A2}"/>
              </a:ext>
            </a:extLst>
          </p:cNvPr>
          <p:cNvSpPr>
            <a:spLocks noGrp="1"/>
          </p:cNvSpPr>
          <p:nvPr>
            <p:ph sz="quarter" idx="1"/>
          </p:nvPr>
        </p:nvSpPr>
        <p:spPr/>
        <p:txBody>
          <a:bodyPr>
            <a:normAutofit lnSpcReduction="10000"/>
          </a:bodyPr>
          <a:lstStyle/>
          <a:p>
            <a:r>
              <a:rPr lang="zh-TW" altLang="en-US" dirty="0"/>
              <a:t>本校專任教師對</a:t>
            </a:r>
            <a:r>
              <a:rPr lang="zh-TW" altLang="en-US" u="sng" dirty="0">
                <a:solidFill>
                  <a:srgbClr val="FF0000"/>
                </a:solidFill>
              </a:rPr>
              <a:t>學校或主管教育行政機關</a:t>
            </a:r>
            <a:r>
              <a:rPr lang="zh-TW" altLang="en-US" dirty="0"/>
              <a:t>有關其個人之措施，認為</a:t>
            </a:r>
            <a:r>
              <a:rPr lang="zh-TW" altLang="en-US" b="1" u="sng" dirty="0">
                <a:solidFill>
                  <a:srgbClr val="C00000"/>
                </a:solidFill>
              </a:rPr>
              <a:t>違法</a:t>
            </a:r>
            <a:r>
              <a:rPr lang="zh-TW" altLang="en-US" dirty="0"/>
              <a:t>或</a:t>
            </a:r>
            <a:r>
              <a:rPr lang="zh-TW" altLang="en-US" b="1" u="sng" dirty="0">
                <a:solidFill>
                  <a:srgbClr val="C00000"/>
                </a:solidFill>
              </a:rPr>
              <a:t>不當</a:t>
            </a:r>
            <a:r>
              <a:rPr lang="zh-TW" altLang="en-US" dirty="0"/>
              <a:t>， 致損害其權益者，得提起申訴。</a:t>
            </a:r>
            <a:endParaRPr lang="en-US" altLang="zh-TW" dirty="0"/>
          </a:p>
          <a:p>
            <a:endParaRPr lang="en-US" altLang="zh-TW" dirty="0"/>
          </a:p>
          <a:p>
            <a:r>
              <a:rPr lang="zh-TW" altLang="en-US" dirty="0"/>
              <a:t>教師提起申訴，再申訴之管轄如下：</a:t>
            </a:r>
          </a:p>
          <a:p>
            <a:pPr lvl="1"/>
            <a:r>
              <a:rPr lang="en-US" altLang="zh-TW" dirty="0"/>
              <a:t>(</a:t>
            </a:r>
            <a:r>
              <a:rPr lang="zh-TW" altLang="en-US" dirty="0"/>
              <a:t>一</a:t>
            </a:r>
            <a:r>
              <a:rPr lang="en-US" altLang="zh-TW" dirty="0"/>
              <a:t>)</a:t>
            </a:r>
            <a:r>
              <a:rPr lang="zh-TW" altLang="en-US" dirty="0"/>
              <a:t>對於學校之措施不服者，向學校申評會提起申訴，如不服其評議決定者，向教育部之申評會提起再申訴。</a:t>
            </a:r>
          </a:p>
          <a:p>
            <a:pPr lvl="1"/>
            <a:r>
              <a:rPr lang="en-US" altLang="zh-TW" dirty="0"/>
              <a:t>(</a:t>
            </a:r>
            <a:r>
              <a:rPr lang="zh-TW" altLang="en-US" dirty="0"/>
              <a:t>二</a:t>
            </a:r>
            <a:r>
              <a:rPr lang="en-US" altLang="zh-TW" dirty="0"/>
              <a:t>)</a:t>
            </a:r>
            <a:r>
              <a:rPr lang="zh-TW" altLang="en-US" dirty="0"/>
              <a:t>對於教育部之措施不服者，向中央主管機關申評會提起申訴，並以再申訴論。</a:t>
            </a:r>
          </a:p>
        </p:txBody>
      </p:sp>
    </p:spTree>
    <p:extLst>
      <p:ext uri="{BB962C8B-B14F-4D97-AF65-F5344CB8AC3E}">
        <p14:creationId xmlns:p14="http://schemas.microsoft.com/office/powerpoint/2010/main" val="531493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2F55375-AEE9-4C14-8B0F-DCA6FACE4FDE}"/>
              </a:ext>
            </a:extLst>
          </p:cNvPr>
          <p:cNvSpPr>
            <a:spLocks noGrp="1"/>
          </p:cNvSpPr>
          <p:nvPr>
            <p:ph type="title"/>
          </p:nvPr>
        </p:nvSpPr>
        <p:spPr>
          <a:xfrm>
            <a:off x="918328" y="332656"/>
            <a:ext cx="7772400" cy="1143000"/>
          </a:xfrm>
        </p:spPr>
        <p:txBody>
          <a:bodyPr>
            <a:noAutofit/>
          </a:bodyPr>
          <a:lstStyle/>
          <a:p>
            <a:r>
              <a:rPr lang="zh-TW" altLang="zh-TW" sz="3600" dirty="0"/>
              <a:t>專科以上學校辦理以著作送審教師資格查核表</a:t>
            </a:r>
            <a:endParaRPr lang="zh-TW" altLang="en-US" sz="3600" dirty="0"/>
          </a:p>
        </p:txBody>
      </p:sp>
      <p:sp>
        <p:nvSpPr>
          <p:cNvPr id="3" name="投影片編號版面配置區 2">
            <a:extLst>
              <a:ext uri="{FF2B5EF4-FFF2-40B4-BE49-F238E27FC236}">
                <a16:creationId xmlns:a16="http://schemas.microsoft.com/office/drawing/2014/main" id="{DD0E89B3-B7A8-4E55-857D-1A24F1BAF544}"/>
              </a:ext>
            </a:extLst>
          </p:cNvPr>
          <p:cNvSpPr>
            <a:spLocks noGrp="1"/>
          </p:cNvSpPr>
          <p:nvPr>
            <p:ph type="sldNum" sz="quarter" idx="12"/>
          </p:nvPr>
        </p:nvSpPr>
        <p:spPr/>
        <p:txBody>
          <a:bodyPr/>
          <a:lstStyle/>
          <a:p>
            <a:fld id="{7B1EE830-6379-4B2A-BED6-AF0163DE2DB7}" type="slidenum">
              <a:rPr lang="zh-TW" altLang="en-US" smtClean="0"/>
              <a:pPr/>
              <a:t>28</a:t>
            </a:fld>
            <a:endParaRPr lang="zh-TW" altLang="en-US" dirty="0"/>
          </a:p>
        </p:txBody>
      </p:sp>
      <p:sp>
        <p:nvSpPr>
          <p:cNvPr id="4" name="內容版面配置區 3">
            <a:extLst>
              <a:ext uri="{FF2B5EF4-FFF2-40B4-BE49-F238E27FC236}">
                <a16:creationId xmlns:a16="http://schemas.microsoft.com/office/drawing/2014/main" id="{828E41E9-C78A-4CBB-A99E-98DBE7A79E30}"/>
              </a:ext>
            </a:extLst>
          </p:cNvPr>
          <p:cNvSpPr>
            <a:spLocks noGrp="1"/>
          </p:cNvSpPr>
          <p:nvPr>
            <p:ph sz="quarter" idx="1"/>
          </p:nvPr>
        </p:nvSpPr>
        <p:spPr/>
        <p:txBody>
          <a:bodyPr/>
          <a:lstStyle/>
          <a:p>
            <a:r>
              <a:rPr lang="zh-TW" altLang="en-US" dirty="0"/>
              <a:t>第五點</a:t>
            </a:r>
            <a:r>
              <a:rPr lang="zh-TW" altLang="zh-TW" dirty="0"/>
              <a:t>文件是否已辦理驗證？</a:t>
            </a:r>
            <a:r>
              <a:rPr lang="en-US" altLang="zh-TW" dirty="0"/>
              <a:t> </a:t>
            </a:r>
            <a:r>
              <a:rPr lang="zh-TW" altLang="zh-TW" dirty="0"/>
              <a:t>□是</a:t>
            </a:r>
            <a:r>
              <a:rPr lang="en-US" altLang="zh-TW" dirty="0"/>
              <a:t>     </a:t>
            </a:r>
            <a:r>
              <a:rPr lang="zh-TW" altLang="zh-TW" dirty="0"/>
              <a:t>□否</a:t>
            </a:r>
            <a:r>
              <a:rPr lang="zh-TW" altLang="en-US" u="sng" dirty="0">
                <a:solidFill>
                  <a:srgbClr val="C00000"/>
                </a:solidFill>
              </a:rPr>
              <a:t>國外學歷才需驗證</a:t>
            </a:r>
            <a:endParaRPr lang="en-US" altLang="zh-TW" u="sng" dirty="0">
              <a:solidFill>
                <a:srgbClr val="C00000"/>
              </a:solidFill>
            </a:endParaRPr>
          </a:p>
          <a:p>
            <a:r>
              <a:rPr lang="zh-TW" altLang="en-US" dirty="0"/>
              <a:t>第七點學校已進行實質審查？ □是     □否</a:t>
            </a:r>
            <a:r>
              <a:rPr lang="zh-TW" altLang="en-US" u="sng" dirty="0">
                <a:solidFill>
                  <a:srgbClr val="C00000"/>
                </a:solidFill>
              </a:rPr>
              <a:t>未具教師證號者</a:t>
            </a:r>
            <a:r>
              <a:rPr lang="zh-TW" altLang="en-US" dirty="0"/>
              <a:t>才須進行實質審查</a:t>
            </a:r>
            <a:r>
              <a:rPr lang="en-US" altLang="zh-TW" dirty="0"/>
              <a:t>(</a:t>
            </a:r>
            <a:r>
              <a:rPr lang="zh-TW" altLang="en-US" dirty="0"/>
              <a:t>即須送外審者，始勾選是</a:t>
            </a:r>
            <a:r>
              <a:rPr lang="en-US" altLang="zh-TW" dirty="0"/>
              <a:t>)</a:t>
            </a:r>
            <a:endParaRPr lang="zh-TW" altLang="zh-TW" dirty="0"/>
          </a:p>
          <a:p>
            <a:endParaRPr lang="zh-TW" altLang="en-US" dirty="0"/>
          </a:p>
        </p:txBody>
      </p:sp>
    </p:spTree>
    <p:extLst>
      <p:ext uri="{BB962C8B-B14F-4D97-AF65-F5344CB8AC3E}">
        <p14:creationId xmlns:p14="http://schemas.microsoft.com/office/powerpoint/2010/main" val="3521307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AECE62-85F3-4C7E-8E66-5A45E48AB32C}"/>
              </a:ext>
            </a:extLst>
          </p:cNvPr>
          <p:cNvSpPr>
            <a:spLocks noGrp="1"/>
          </p:cNvSpPr>
          <p:nvPr>
            <p:ph type="title"/>
          </p:nvPr>
        </p:nvSpPr>
        <p:spPr/>
        <p:txBody>
          <a:bodyPr>
            <a:normAutofit/>
          </a:bodyPr>
          <a:lstStyle/>
          <a:p>
            <a:r>
              <a:rPr lang="zh-TW" altLang="en-US" dirty="0"/>
              <a:t>教師聘任</a:t>
            </a:r>
            <a:r>
              <a:rPr lang="en-US" altLang="zh-TW" dirty="0"/>
              <a:t>—</a:t>
            </a:r>
            <a:r>
              <a:rPr lang="zh-TW" altLang="en-US" dirty="0"/>
              <a:t>專任教師</a:t>
            </a:r>
          </a:p>
        </p:txBody>
      </p:sp>
      <p:sp>
        <p:nvSpPr>
          <p:cNvPr id="3" name="投影片編號版面配置區 2">
            <a:extLst>
              <a:ext uri="{FF2B5EF4-FFF2-40B4-BE49-F238E27FC236}">
                <a16:creationId xmlns:a16="http://schemas.microsoft.com/office/drawing/2014/main" id="{8BC1AE1C-4E0F-4F98-A7F5-4998FDB5F2E0}"/>
              </a:ext>
            </a:extLst>
          </p:cNvPr>
          <p:cNvSpPr>
            <a:spLocks noGrp="1"/>
          </p:cNvSpPr>
          <p:nvPr>
            <p:ph type="sldNum" sz="quarter" idx="12"/>
          </p:nvPr>
        </p:nvSpPr>
        <p:spPr/>
        <p:txBody>
          <a:bodyPr/>
          <a:lstStyle/>
          <a:p>
            <a:fld id="{7B1EE830-6379-4B2A-BED6-AF0163DE2DB7}" type="slidenum">
              <a:rPr lang="zh-TW" altLang="en-US" smtClean="0"/>
              <a:pPr/>
              <a:t>29</a:t>
            </a:fld>
            <a:endParaRPr lang="zh-TW" altLang="en-US" dirty="0"/>
          </a:p>
        </p:txBody>
      </p:sp>
      <p:sp>
        <p:nvSpPr>
          <p:cNvPr id="4" name="內容版面配置區 3">
            <a:extLst>
              <a:ext uri="{FF2B5EF4-FFF2-40B4-BE49-F238E27FC236}">
                <a16:creationId xmlns:a16="http://schemas.microsoft.com/office/drawing/2014/main" id="{8D1D70EF-B794-4E80-BD10-982999E27774}"/>
              </a:ext>
            </a:extLst>
          </p:cNvPr>
          <p:cNvSpPr>
            <a:spLocks noGrp="1"/>
          </p:cNvSpPr>
          <p:nvPr>
            <p:ph sz="quarter" idx="1"/>
          </p:nvPr>
        </p:nvSpPr>
        <p:spPr/>
        <p:txBody>
          <a:bodyPr>
            <a:normAutofit fontScale="85000" lnSpcReduction="10000"/>
          </a:bodyPr>
          <a:lstStyle/>
          <a:p>
            <a:r>
              <a:rPr lang="zh-TW" altLang="en-US" dirty="0"/>
              <a:t>流程：流程圖</a:t>
            </a:r>
            <a:endParaRPr lang="en-US" altLang="zh-TW" dirty="0"/>
          </a:p>
          <a:p>
            <a:pPr lvl="1"/>
            <a:r>
              <a:rPr lang="zh-TW" altLang="en-US" dirty="0"/>
              <a:t>專長所需應經</a:t>
            </a:r>
            <a:r>
              <a:rPr lang="zh-TW" altLang="en-US" b="1" u="sng" dirty="0">
                <a:solidFill>
                  <a:srgbClr val="C00000"/>
                </a:solidFill>
              </a:rPr>
              <a:t>系務會議</a:t>
            </a:r>
            <a:r>
              <a:rPr lang="zh-TW" altLang="en-US" dirty="0"/>
              <a:t>產生共識</a:t>
            </a:r>
            <a:endParaRPr lang="en-US" altLang="zh-TW" dirty="0"/>
          </a:p>
          <a:p>
            <a:pPr lvl="1"/>
            <a:r>
              <a:rPr lang="zh-TW" altLang="en-US" dirty="0">
                <a:solidFill>
                  <a:srgbClr val="C00000"/>
                </a:solidFill>
              </a:rPr>
              <a:t>公開</a:t>
            </a:r>
            <a:r>
              <a:rPr lang="zh-TW" altLang="en-US" dirty="0"/>
              <a:t>招募</a:t>
            </a:r>
            <a:r>
              <a:rPr lang="en-US" altLang="zh-TW" dirty="0"/>
              <a:t>:</a:t>
            </a:r>
            <a:r>
              <a:rPr lang="zh-TW" altLang="en-US" dirty="0"/>
              <a:t> 應徵資料由人事室統一彙整後，轉交各系</a:t>
            </a:r>
            <a:r>
              <a:rPr lang="en-US" altLang="zh-TW" dirty="0"/>
              <a:t>(</a:t>
            </a:r>
            <a:r>
              <a:rPr lang="zh-TW" altLang="en-US" dirty="0"/>
              <a:t>所、中心</a:t>
            </a:r>
            <a:r>
              <a:rPr lang="en-US" altLang="zh-TW" dirty="0"/>
              <a:t>)</a:t>
            </a:r>
            <a:r>
              <a:rPr lang="zh-TW" altLang="en-US" dirty="0"/>
              <a:t>辦理新聘甄選，徵聘單位應審議所有應徵人員資料，由</a:t>
            </a:r>
            <a:r>
              <a:rPr lang="zh-TW" altLang="en-US" b="1" u="sng" dirty="0">
                <a:solidFill>
                  <a:srgbClr val="C00000"/>
                </a:solidFill>
              </a:rPr>
              <a:t>系教評</a:t>
            </a:r>
            <a:r>
              <a:rPr lang="zh-TW" altLang="en-US" dirty="0"/>
              <a:t>作出</a:t>
            </a:r>
            <a:r>
              <a:rPr lang="zh-TW" altLang="en-US" dirty="0">
                <a:solidFill>
                  <a:srgbClr val="C00000"/>
                </a:solidFill>
              </a:rPr>
              <a:t>初核</a:t>
            </a:r>
            <a:r>
              <a:rPr lang="zh-TW" altLang="en-US" dirty="0"/>
              <a:t>，並邀請初核</a:t>
            </a:r>
            <a:r>
              <a:rPr lang="en-US" altLang="zh-TW" dirty="0"/>
              <a:t>(</a:t>
            </a:r>
            <a:r>
              <a:rPr lang="zh-TW" altLang="en-US" dirty="0"/>
              <a:t>書審</a:t>
            </a:r>
            <a:r>
              <a:rPr lang="en-US" altLang="zh-TW" dirty="0"/>
              <a:t>)</a:t>
            </a:r>
            <a:r>
              <a:rPr lang="zh-TW" altLang="en-US" dirty="0"/>
              <a:t>通過者，來校面試</a:t>
            </a:r>
            <a:r>
              <a:rPr lang="en-US" altLang="zh-TW" dirty="0"/>
              <a:t>/</a:t>
            </a:r>
            <a:r>
              <a:rPr lang="zh-TW" altLang="en-US" dirty="0"/>
              <a:t>試教。</a:t>
            </a:r>
          </a:p>
          <a:p>
            <a:pPr lvl="1"/>
            <a:r>
              <a:rPr lang="zh-TW" altLang="en-US" dirty="0"/>
              <a:t>舉辦候選教師</a:t>
            </a:r>
            <a:r>
              <a:rPr lang="zh-TW" altLang="en-US" dirty="0">
                <a:solidFill>
                  <a:srgbClr val="C00000"/>
                </a:solidFill>
              </a:rPr>
              <a:t>公開試教</a:t>
            </a:r>
            <a:r>
              <a:rPr lang="en-US" altLang="zh-TW" dirty="0">
                <a:solidFill>
                  <a:srgbClr val="C00000"/>
                </a:solidFill>
              </a:rPr>
              <a:t>/</a:t>
            </a:r>
            <a:r>
              <a:rPr lang="zh-TW" altLang="en-US" dirty="0">
                <a:solidFill>
                  <a:srgbClr val="C00000"/>
                </a:solidFill>
              </a:rPr>
              <a:t>面試</a:t>
            </a:r>
            <a:r>
              <a:rPr lang="zh-TW" altLang="en-US" dirty="0"/>
              <a:t>，並邀相關人士</a:t>
            </a:r>
            <a:r>
              <a:rPr lang="en-US" altLang="zh-TW" dirty="0"/>
              <a:t>(</a:t>
            </a:r>
            <a:r>
              <a:rPr lang="zh-TW" altLang="en-US" dirty="0"/>
              <a:t>不限定為系教評委員</a:t>
            </a:r>
            <a:r>
              <a:rPr lang="en-US" altLang="zh-TW" dirty="0"/>
              <a:t>)</a:t>
            </a:r>
            <a:r>
              <a:rPr lang="zh-TW" altLang="en-US" dirty="0"/>
              <a:t>評定其甄審分數，以提供系教評委員參考。</a:t>
            </a:r>
            <a:endParaRPr lang="en-US" altLang="zh-TW" dirty="0"/>
          </a:p>
          <a:p>
            <a:pPr lvl="1"/>
            <a:r>
              <a:rPr lang="zh-TW" altLang="en-US" dirty="0"/>
              <a:t>針對來校面試</a:t>
            </a:r>
            <a:r>
              <a:rPr lang="en-US" altLang="zh-TW" dirty="0"/>
              <a:t>/</a:t>
            </a:r>
            <a:r>
              <a:rPr lang="zh-TW" altLang="en-US" dirty="0"/>
              <a:t>試教者，</a:t>
            </a:r>
            <a:r>
              <a:rPr lang="zh-TW" altLang="en-US" dirty="0">
                <a:solidFill>
                  <a:srgbClr val="C00000"/>
                </a:solidFill>
              </a:rPr>
              <a:t>逐一於</a:t>
            </a:r>
            <a:r>
              <a:rPr lang="zh-TW" altLang="en-US" b="1" u="sng" dirty="0">
                <a:solidFill>
                  <a:srgbClr val="C00000"/>
                </a:solidFill>
              </a:rPr>
              <a:t>系教評</a:t>
            </a:r>
            <a:r>
              <a:rPr lang="zh-TW" altLang="en-US" dirty="0">
                <a:solidFill>
                  <a:srgbClr val="C00000"/>
                </a:solidFill>
              </a:rPr>
              <a:t>提案討論</a:t>
            </a:r>
            <a:r>
              <a:rPr lang="zh-TW" altLang="en-US" dirty="0"/>
              <a:t>，以審視新聘的適切性。</a:t>
            </a:r>
            <a:endParaRPr lang="en-US" altLang="zh-TW" dirty="0"/>
          </a:p>
          <a:p>
            <a:pPr lvl="1"/>
            <a:r>
              <a:rPr lang="zh-TW" altLang="en-US" dirty="0"/>
              <a:t>招聘情形於</a:t>
            </a:r>
            <a:r>
              <a:rPr lang="zh-TW" altLang="en-US" b="1" u="sng" dirty="0">
                <a:solidFill>
                  <a:srgbClr val="C00000"/>
                </a:solidFill>
              </a:rPr>
              <a:t>系教評</a:t>
            </a:r>
            <a:r>
              <a:rPr lang="zh-TW" altLang="en-US" dirty="0"/>
              <a:t>審議後，</a:t>
            </a:r>
            <a:r>
              <a:rPr lang="zh-TW" altLang="en-US" dirty="0">
                <a:solidFill>
                  <a:srgbClr val="C00000"/>
                </a:solidFill>
              </a:rPr>
              <a:t>應載明原因</a:t>
            </a:r>
            <a:r>
              <a:rPr lang="zh-TW" altLang="en-US" dirty="0"/>
              <a:t>，續送院教評、校教評備查。</a:t>
            </a:r>
          </a:p>
          <a:p>
            <a:r>
              <a:rPr lang="zh-TW" altLang="en-US" dirty="0"/>
              <a:t>新聘之外審由學院辦理</a:t>
            </a:r>
          </a:p>
        </p:txBody>
      </p:sp>
    </p:spTree>
    <p:extLst>
      <p:ext uri="{BB962C8B-B14F-4D97-AF65-F5344CB8AC3E}">
        <p14:creationId xmlns:p14="http://schemas.microsoft.com/office/powerpoint/2010/main" val="25725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C5058D2-D35E-4056-BEF9-118FD80F6EA3}"/>
              </a:ext>
            </a:extLst>
          </p:cNvPr>
          <p:cNvSpPr>
            <a:spLocks noGrp="1"/>
          </p:cNvSpPr>
          <p:nvPr>
            <p:ph type="title"/>
          </p:nvPr>
        </p:nvSpPr>
        <p:spPr/>
        <p:txBody>
          <a:bodyPr/>
          <a:lstStyle/>
          <a:p>
            <a:r>
              <a:rPr lang="zh-TW" altLang="en-US" dirty="0"/>
              <a:t>升等及新聘之依據</a:t>
            </a:r>
          </a:p>
        </p:txBody>
      </p:sp>
      <p:sp>
        <p:nvSpPr>
          <p:cNvPr id="3" name="投影片編號版面配置區 2">
            <a:extLst>
              <a:ext uri="{FF2B5EF4-FFF2-40B4-BE49-F238E27FC236}">
                <a16:creationId xmlns:a16="http://schemas.microsoft.com/office/drawing/2014/main" id="{20C0DFBC-E6ED-4241-900E-AD3E9E03020C}"/>
              </a:ext>
            </a:extLst>
          </p:cNvPr>
          <p:cNvSpPr>
            <a:spLocks noGrp="1"/>
          </p:cNvSpPr>
          <p:nvPr>
            <p:ph type="sldNum" sz="quarter" idx="12"/>
          </p:nvPr>
        </p:nvSpPr>
        <p:spPr/>
        <p:txBody>
          <a:bodyPr/>
          <a:lstStyle/>
          <a:p>
            <a:fld id="{7B1EE830-6379-4B2A-BED6-AF0163DE2DB7}" type="slidenum">
              <a:rPr lang="zh-TW" altLang="en-US" smtClean="0"/>
              <a:pPr/>
              <a:t>3</a:t>
            </a:fld>
            <a:endParaRPr lang="zh-TW" altLang="en-US" dirty="0"/>
          </a:p>
        </p:txBody>
      </p:sp>
      <p:sp>
        <p:nvSpPr>
          <p:cNvPr id="4" name="內容版面配置區 3">
            <a:extLst>
              <a:ext uri="{FF2B5EF4-FFF2-40B4-BE49-F238E27FC236}">
                <a16:creationId xmlns:a16="http://schemas.microsoft.com/office/drawing/2014/main" id="{6B4C5520-3C2C-4738-BDFC-4DB3421F70E4}"/>
              </a:ext>
            </a:extLst>
          </p:cNvPr>
          <p:cNvSpPr>
            <a:spLocks noGrp="1"/>
          </p:cNvSpPr>
          <p:nvPr>
            <p:ph sz="quarter" idx="1"/>
          </p:nvPr>
        </p:nvSpPr>
        <p:spPr>
          <a:xfrm>
            <a:off x="899592" y="1700808"/>
            <a:ext cx="7992888" cy="4572000"/>
          </a:xfrm>
        </p:spPr>
        <p:txBody>
          <a:bodyPr/>
          <a:lstStyle/>
          <a:p>
            <a:r>
              <a:rPr lang="zh-TW" altLang="en-US" dirty="0"/>
              <a:t>教育人員任用條例</a:t>
            </a:r>
            <a:endParaRPr lang="en-US" altLang="zh-TW" dirty="0"/>
          </a:p>
          <a:p>
            <a:r>
              <a:rPr lang="zh-TW" altLang="en-US" dirty="0"/>
              <a:t>專科以上學校教師資格審定辦法</a:t>
            </a:r>
            <a:endParaRPr lang="en-US" altLang="zh-TW" dirty="0"/>
          </a:p>
          <a:p>
            <a:r>
              <a:rPr lang="zh-TW" altLang="en-US" dirty="0"/>
              <a:t>中山醫學大學教師聘任及升等評審辦法</a:t>
            </a:r>
            <a:r>
              <a:rPr lang="en-US" altLang="zh-TW" dirty="0"/>
              <a:t>(!!!)</a:t>
            </a:r>
            <a:endParaRPr lang="zh-TW" altLang="en-US" dirty="0"/>
          </a:p>
          <a:p>
            <a:r>
              <a:rPr lang="zh-TW" altLang="en-US" dirty="0"/>
              <a:t>中山醫學大學教師多元升等實施辦法</a:t>
            </a:r>
            <a:r>
              <a:rPr lang="en-US" altLang="zh-TW" dirty="0"/>
              <a:t>(!!!)</a:t>
            </a:r>
          </a:p>
        </p:txBody>
      </p:sp>
    </p:spTree>
    <p:extLst>
      <p:ext uri="{BB962C8B-B14F-4D97-AF65-F5344CB8AC3E}">
        <p14:creationId xmlns:p14="http://schemas.microsoft.com/office/powerpoint/2010/main" val="4285375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5BA6112D-15C2-4EB7-8D3C-22909D9E1E6E}"/>
              </a:ext>
            </a:extLst>
          </p:cNvPr>
          <p:cNvSpPr>
            <a:spLocks noGrp="1"/>
          </p:cNvSpPr>
          <p:nvPr>
            <p:ph type="sldNum" sz="quarter" idx="12"/>
          </p:nvPr>
        </p:nvSpPr>
        <p:spPr/>
        <p:txBody>
          <a:bodyPr/>
          <a:lstStyle/>
          <a:p>
            <a:fld id="{7B1EE830-6379-4B2A-BED6-AF0163DE2DB7}" type="slidenum">
              <a:rPr lang="zh-TW" altLang="en-US" smtClean="0"/>
              <a:pPr/>
              <a:t>30</a:t>
            </a:fld>
            <a:endParaRPr lang="zh-TW" altLang="en-US" dirty="0"/>
          </a:p>
        </p:txBody>
      </p:sp>
      <p:grpSp>
        <p:nvGrpSpPr>
          <p:cNvPr id="5" name="群組 4">
            <a:extLst>
              <a:ext uri="{FF2B5EF4-FFF2-40B4-BE49-F238E27FC236}">
                <a16:creationId xmlns:a16="http://schemas.microsoft.com/office/drawing/2014/main" id="{C0432036-CFA7-4C0E-9D8F-DB47E12EECD3}"/>
              </a:ext>
            </a:extLst>
          </p:cNvPr>
          <p:cNvGrpSpPr/>
          <p:nvPr/>
        </p:nvGrpSpPr>
        <p:grpSpPr>
          <a:xfrm>
            <a:off x="1056968" y="980728"/>
            <a:ext cx="6827400" cy="5676857"/>
            <a:chOff x="0" y="0"/>
            <a:chExt cx="6798623" cy="6823867"/>
          </a:xfrm>
        </p:grpSpPr>
        <p:cxnSp>
          <p:nvCxnSpPr>
            <p:cNvPr id="6" name="直線接點 5">
              <a:extLst>
                <a:ext uri="{FF2B5EF4-FFF2-40B4-BE49-F238E27FC236}">
                  <a16:creationId xmlns:a16="http://schemas.microsoft.com/office/drawing/2014/main" id="{130B6410-0758-4002-8BD4-1F4BFF9A6F37}"/>
                </a:ext>
              </a:extLst>
            </p:cNvPr>
            <p:cNvCxnSpPr/>
            <p:nvPr/>
          </p:nvCxnSpPr>
          <p:spPr>
            <a:xfrm>
              <a:off x="2528514" y="349858"/>
              <a:ext cx="726027" cy="5610"/>
            </a:xfrm>
            <a:prstGeom prst="line">
              <a:avLst/>
            </a:prstGeom>
            <a:noFill/>
            <a:ln w="19050" cap="flat" cmpd="sng" algn="ctr">
              <a:solidFill>
                <a:sysClr val="windowText" lastClr="000000"/>
              </a:solidFill>
              <a:prstDash val="sysDash"/>
              <a:miter lim="800000"/>
            </a:ln>
            <a:effectLst/>
          </p:spPr>
        </p:cxnSp>
        <p:grpSp>
          <p:nvGrpSpPr>
            <p:cNvPr id="7" name="群組 6">
              <a:extLst>
                <a:ext uri="{FF2B5EF4-FFF2-40B4-BE49-F238E27FC236}">
                  <a16:creationId xmlns:a16="http://schemas.microsoft.com/office/drawing/2014/main" id="{33828B76-6F17-4523-B54F-E9F911F10E1E}"/>
                </a:ext>
              </a:extLst>
            </p:cNvPr>
            <p:cNvGrpSpPr/>
            <p:nvPr/>
          </p:nvGrpSpPr>
          <p:grpSpPr>
            <a:xfrm>
              <a:off x="0" y="0"/>
              <a:ext cx="6798623" cy="6823867"/>
              <a:chOff x="0" y="0"/>
              <a:chExt cx="6798623" cy="6823867"/>
            </a:xfrm>
          </p:grpSpPr>
          <p:cxnSp>
            <p:nvCxnSpPr>
              <p:cNvPr id="8" name="直線單箭頭接點 7">
                <a:extLst>
                  <a:ext uri="{FF2B5EF4-FFF2-40B4-BE49-F238E27FC236}">
                    <a16:creationId xmlns:a16="http://schemas.microsoft.com/office/drawing/2014/main" id="{479A7DBF-53B2-4513-808B-1BA8EEC32415}"/>
                  </a:ext>
                </a:extLst>
              </p:cNvPr>
              <p:cNvCxnSpPr/>
              <p:nvPr/>
            </p:nvCxnSpPr>
            <p:spPr>
              <a:xfrm>
                <a:off x="1496291" y="706582"/>
                <a:ext cx="0" cy="334231"/>
              </a:xfrm>
              <a:prstGeom prst="straightConnector1">
                <a:avLst/>
              </a:prstGeom>
              <a:noFill/>
              <a:ln w="6350" cap="flat" cmpd="sng" algn="ctr">
                <a:solidFill>
                  <a:sysClr val="windowText" lastClr="000000"/>
                </a:solidFill>
                <a:prstDash val="solid"/>
                <a:miter lim="800000"/>
                <a:tailEnd type="triangle"/>
              </a:ln>
              <a:effectLst>
                <a:outerShdw blurRad="50800" dist="38100" dir="2700000" algn="tl" rotWithShape="0">
                  <a:prstClr val="black">
                    <a:alpha val="40000"/>
                  </a:prstClr>
                </a:outerShdw>
              </a:effectLst>
            </p:spPr>
          </p:cxnSp>
          <p:cxnSp>
            <p:nvCxnSpPr>
              <p:cNvPr id="9" name="直線單箭頭接點 8">
                <a:extLst>
                  <a:ext uri="{FF2B5EF4-FFF2-40B4-BE49-F238E27FC236}">
                    <a16:creationId xmlns:a16="http://schemas.microsoft.com/office/drawing/2014/main" id="{1CAE35D2-F4BD-4727-9174-C3A3DE2FF712}"/>
                  </a:ext>
                </a:extLst>
              </p:cNvPr>
              <p:cNvCxnSpPr/>
              <p:nvPr/>
            </p:nvCxnSpPr>
            <p:spPr>
              <a:xfrm>
                <a:off x="1508166" y="1763486"/>
                <a:ext cx="0" cy="242888"/>
              </a:xfrm>
              <a:prstGeom prst="straightConnector1">
                <a:avLst/>
              </a:prstGeom>
              <a:noFill/>
              <a:ln w="6350" cap="flat" cmpd="sng" algn="ctr">
                <a:solidFill>
                  <a:sysClr val="windowText" lastClr="000000"/>
                </a:solidFill>
                <a:prstDash val="solid"/>
                <a:miter lim="800000"/>
                <a:tailEnd type="triangle"/>
              </a:ln>
              <a:effectLst/>
            </p:spPr>
          </p:cxnSp>
          <p:cxnSp>
            <p:nvCxnSpPr>
              <p:cNvPr id="10" name="直線單箭頭接點 9">
                <a:extLst>
                  <a:ext uri="{FF2B5EF4-FFF2-40B4-BE49-F238E27FC236}">
                    <a16:creationId xmlns:a16="http://schemas.microsoft.com/office/drawing/2014/main" id="{61C4253D-01C4-4E0C-B695-4734207A6A22}"/>
                  </a:ext>
                </a:extLst>
              </p:cNvPr>
              <p:cNvCxnSpPr/>
              <p:nvPr/>
            </p:nvCxnSpPr>
            <p:spPr>
              <a:xfrm>
                <a:off x="1496291" y="2434442"/>
                <a:ext cx="0" cy="319087"/>
              </a:xfrm>
              <a:prstGeom prst="straightConnector1">
                <a:avLst/>
              </a:prstGeom>
              <a:noFill/>
              <a:ln w="6350" cap="flat" cmpd="sng" algn="ctr">
                <a:solidFill>
                  <a:sysClr val="windowText" lastClr="000000"/>
                </a:solidFill>
                <a:prstDash val="solid"/>
                <a:miter lim="800000"/>
                <a:tailEnd type="triangle"/>
              </a:ln>
              <a:effectLst/>
            </p:spPr>
          </p:cxnSp>
          <p:cxnSp>
            <p:nvCxnSpPr>
              <p:cNvPr id="11" name="直線單箭頭接點 10">
                <a:extLst>
                  <a:ext uri="{FF2B5EF4-FFF2-40B4-BE49-F238E27FC236}">
                    <a16:creationId xmlns:a16="http://schemas.microsoft.com/office/drawing/2014/main" id="{41B19C4C-81E0-4723-B1B0-FFB77B7BC9F8}"/>
                  </a:ext>
                </a:extLst>
              </p:cNvPr>
              <p:cNvCxnSpPr/>
              <p:nvPr/>
            </p:nvCxnSpPr>
            <p:spPr>
              <a:xfrm>
                <a:off x="1508166" y="4156364"/>
                <a:ext cx="0" cy="290513"/>
              </a:xfrm>
              <a:prstGeom prst="straightConnector1">
                <a:avLst/>
              </a:prstGeom>
              <a:noFill/>
              <a:ln w="6350" cap="flat" cmpd="sng" algn="ctr">
                <a:solidFill>
                  <a:sysClr val="windowText" lastClr="000000"/>
                </a:solidFill>
                <a:prstDash val="solid"/>
                <a:miter lim="800000"/>
                <a:tailEnd type="triangle"/>
              </a:ln>
              <a:effectLst/>
            </p:spPr>
          </p:cxnSp>
          <p:cxnSp>
            <p:nvCxnSpPr>
              <p:cNvPr id="12" name="直線單箭頭接點 11">
                <a:extLst>
                  <a:ext uri="{FF2B5EF4-FFF2-40B4-BE49-F238E27FC236}">
                    <a16:creationId xmlns:a16="http://schemas.microsoft.com/office/drawing/2014/main" id="{EE7928EE-F930-4DDC-8019-F427004BEA25}"/>
                  </a:ext>
                </a:extLst>
              </p:cNvPr>
              <p:cNvCxnSpPr/>
              <p:nvPr/>
            </p:nvCxnSpPr>
            <p:spPr>
              <a:xfrm>
                <a:off x="1508166" y="5159829"/>
                <a:ext cx="0" cy="252412"/>
              </a:xfrm>
              <a:prstGeom prst="straightConnector1">
                <a:avLst/>
              </a:prstGeom>
              <a:noFill/>
              <a:ln w="6350" cap="flat" cmpd="sng" algn="ctr">
                <a:solidFill>
                  <a:sysClr val="windowText" lastClr="000000"/>
                </a:solidFill>
                <a:prstDash val="solid"/>
                <a:miter lim="800000"/>
                <a:tailEnd type="triangle"/>
              </a:ln>
              <a:effectLst/>
            </p:spPr>
          </p:cxnSp>
          <p:sp>
            <p:nvSpPr>
              <p:cNvPr id="13" name="六邊形 12">
                <a:extLst>
                  <a:ext uri="{FF2B5EF4-FFF2-40B4-BE49-F238E27FC236}">
                    <a16:creationId xmlns:a16="http://schemas.microsoft.com/office/drawing/2014/main" id="{2056C635-9303-4CF8-B185-577D85A56592}"/>
                  </a:ext>
                </a:extLst>
              </p:cNvPr>
              <p:cNvSpPr/>
              <p:nvPr/>
            </p:nvSpPr>
            <p:spPr>
              <a:xfrm>
                <a:off x="421574" y="0"/>
                <a:ext cx="2107096" cy="707667"/>
              </a:xfrm>
              <a:prstGeom prst="hexagon">
                <a:avLst>
                  <a:gd name="adj" fmla="val 30888"/>
                  <a:gd name="vf" fmla="val 115470"/>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由系、所以簽呈方式提出</a:t>
                </a:r>
                <a:br>
                  <a:rPr kumimoji="0" 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br>
                <a:r>
                  <a:rPr kumimoji="0" lang="zh-TW" alt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增補</a:t>
                </a:r>
                <a:r>
                  <a:rPr kumimoji="0" 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r>
                  <a:rPr kumimoji="0" lang="zh-TW" alt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聘</a:t>
                </a:r>
                <a:r>
                  <a:rPr kumimoji="0" 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r>
                  <a:rPr kumimoji="0" lang="zh-TW" alt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教師之申請</a:t>
                </a:r>
                <a:endParaRPr kumimoji="0" lang="zh-TW" altLang="en-US" sz="825" b="0" i="0" u="none" strike="noStrike" kern="0" cap="none" spc="0" normalizeH="0" baseline="0" noProof="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14" name="菱形 13">
                <a:extLst>
                  <a:ext uri="{FF2B5EF4-FFF2-40B4-BE49-F238E27FC236}">
                    <a16:creationId xmlns:a16="http://schemas.microsoft.com/office/drawing/2014/main" id="{E85EE7C5-0327-4E70-8BDE-266957BD4979}"/>
                  </a:ext>
                </a:extLst>
              </p:cNvPr>
              <p:cNvSpPr/>
              <p:nvPr/>
            </p:nvSpPr>
            <p:spPr>
              <a:xfrm>
                <a:off x="0" y="3443844"/>
                <a:ext cx="2989691" cy="699135"/>
              </a:xfrm>
              <a:prstGeom prst="diamond">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8" normalizeH="0" baseline="0" noProof="0">
                    <a:ln>
                      <a:noFill/>
                    </a:ln>
                    <a:solidFill>
                      <a:srgbClr val="000000"/>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系教師評審委員會審議</a:t>
                </a:r>
                <a:endParaRPr kumimoji="0" lang="zh-TW" altLang="en-US" sz="825" b="0" i="0" u="none" strike="noStrike" kern="0" cap="none" spc="0" normalizeH="0" baseline="0" noProof="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15" name="菱形 14">
                <a:extLst>
                  <a:ext uri="{FF2B5EF4-FFF2-40B4-BE49-F238E27FC236}">
                    <a16:creationId xmlns:a16="http://schemas.microsoft.com/office/drawing/2014/main" id="{B7A92D90-7C02-446C-AC73-25A0E14AAF4C}"/>
                  </a:ext>
                </a:extLst>
              </p:cNvPr>
              <p:cNvSpPr/>
              <p:nvPr/>
            </p:nvSpPr>
            <p:spPr>
              <a:xfrm>
                <a:off x="0" y="1045029"/>
                <a:ext cx="2989580" cy="699135"/>
              </a:xfrm>
              <a:prstGeom prst="diamond">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8" normalizeH="0" baseline="0" noProof="0" dirty="0">
                    <a:ln>
                      <a:noFill/>
                    </a:ln>
                    <a:solidFill>
                      <a:srgbClr val="000000"/>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策略發展委員會審議</a:t>
                </a:r>
                <a:endParaRPr kumimoji="0" lang="zh-TW" alt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16" name="菱形 15">
                <a:extLst>
                  <a:ext uri="{FF2B5EF4-FFF2-40B4-BE49-F238E27FC236}">
                    <a16:creationId xmlns:a16="http://schemas.microsoft.com/office/drawing/2014/main" id="{77A3D711-64D3-4FAF-8AB3-5FB1123A78D3}"/>
                  </a:ext>
                </a:extLst>
              </p:cNvPr>
              <p:cNvSpPr/>
              <p:nvPr/>
            </p:nvSpPr>
            <p:spPr>
              <a:xfrm>
                <a:off x="0" y="4447309"/>
                <a:ext cx="2989691" cy="699135"/>
              </a:xfrm>
              <a:prstGeom prst="diamond">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8" normalizeH="0" baseline="0" noProof="0">
                    <a:ln>
                      <a:noFill/>
                    </a:ln>
                    <a:solidFill>
                      <a:srgbClr val="000000"/>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院教師評審委員會審議</a:t>
                </a:r>
                <a:endParaRPr kumimoji="0" lang="zh-TW" altLang="en-US" sz="825" b="0" i="0" u="none" strike="noStrike" kern="0" cap="none" spc="0" normalizeH="0" baseline="0" noProof="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17" name="菱形 16">
                <a:extLst>
                  <a:ext uri="{FF2B5EF4-FFF2-40B4-BE49-F238E27FC236}">
                    <a16:creationId xmlns:a16="http://schemas.microsoft.com/office/drawing/2014/main" id="{1D9A7A0A-E0B7-44A0-93A0-15DBF5B04995}"/>
                  </a:ext>
                </a:extLst>
              </p:cNvPr>
              <p:cNvSpPr/>
              <p:nvPr/>
            </p:nvSpPr>
            <p:spPr>
              <a:xfrm>
                <a:off x="0" y="5415148"/>
                <a:ext cx="2989691" cy="699135"/>
              </a:xfrm>
              <a:prstGeom prst="diamond">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8" normalizeH="0" baseline="0" noProof="0">
                    <a:ln>
                      <a:noFill/>
                    </a:ln>
                    <a:solidFill>
                      <a:srgbClr val="000000"/>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校教師評審委員會審議</a:t>
                </a:r>
                <a:endParaRPr kumimoji="0" lang="zh-TW" altLang="en-US" sz="825" b="0" i="0" u="none" strike="noStrike" kern="0" cap="none" spc="0" normalizeH="0" baseline="0" noProof="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18" name="矩形 17">
                <a:extLst>
                  <a:ext uri="{FF2B5EF4-FFF2-40B4-BE49-F238E27FC236}">
                    <a16:creationId xmlns:a16="http://schemas.microsoft.com/office/drawing/2014/main" id="{AB38336D-ACB7-48E2-B588-00D013771C4B}"/>
                  </a:ext>
                </a:extLst>
              </p:cNvPr>
              <p:cNvSpPr/>
              <p:nvPr/>
            </p:nvSpPr>
            <p:spPr>
              <a:xfrm>
                <a:off x="249381" y="2012868"/>
                <a:ext cx="2480310" cy="413385"/>
              </a:xfrm>
              <a:prstGeom prst="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4" normalizeH="0" baseline="0" noProof="0" dirty="0">
                    <a:ln>
                      <a:noFill/>
                    </a:ln>
                    <a:solidFill>
                      <a:srgbClr val="000000"/>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人事室上網刊載徵才訊息及收受應徵文件</a:t>
                </a:r>
                <a:endParaRPr kumimoji="0" lang="zh-TW" altLang="en-US" sz="825" b="0" i="0" u="none" strike="noStrike" kern="0" cap="none" spc="0" normalizeH="0" baseline="0" noProof="0" dirty="0">
                  <a:ln>
                    <a:noFill/>
                  </a:ln>
                  <a:solidFill>
                    <a:prstClr val="black"/>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19" name="矩形 18">
                <a:extLst>
                  <a:ext uri="{FF2B5EF4-FFF2-40B4-BE49-F238E27FC236}">
                    <a16:creationId xmlns:a16="http://schemas.microsoft.com/office/drawing/2014/main" id="{6B136537-65C7-492A-8819-565F5CD0C3EF}"/>
                  </a:ext>
                </a:extLst>
              </p:cNvPr>
              <p:cNvSpPr/>
              <p:nvPr/>
            </p:nvSpPr>
            <p:spPr>
              <a:xfrm>
                <a:off x="813459" y="2755075"/>
                <a:ext cx="1351721" cy="365180"/>
              </a:xfrm>
              <a:prstGeom prst="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210"/>
                  </a:spcBef>
                  <a:spcAft>
                    <a:spcPts val="0"/>
                  </a:spcAft>
                  <a:buClrTx/>
                  <a:buSzTx/>
                  <a:buFontTx/>
                  <a:buNone/>
                  <a:tabLst/>
                  <a:defRPr/>
                </a:pPr>
                <a:r>
                  <a:rPr kumimoji="0" lang="zh-TW" altLang="en-US" sz="750" b="0" i="0" u="none" strike="noStrike" kern="0" cap="none" spc="-8" normalizeH="0" baseline="0" noProof="0" dirty="0">
                    <a:ln>
                      <a:noFill/>
                    </a:ln>
                    <a:solidFill>
                      <a:prstClr val="black"/>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系、所進行徵選事宜</a:t>
                </a:r>
                <a:endParaRPr kumimoji="0" lang="zh-TW" altLang="en-US" sz="750" b="0" i="0" u="none" strike="noStrike" kern="0" cap="none" spc="0" normalizeH="0" baseline="0" noProof="0" dirty="0">
                  <a:ln>
                    <a:noFill/>
                  </a:ln>
                  <a:solidFill>
                    <a:prstClr val="black"/>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20" name="流程圖: 結束點 19">
                <a:extLst>
                  <a:ext uri="{FF2B5EF4-FFF2-40B4-BE49-F238E27FC236}">
                    <a16:creationId xmlns:a16="http://schemas.microsoft.com/office/drawing/2014/main" id="{B8015622-935E-4533-95E9-49B32B78AF40}"/>
                  </a:ext>
                </a:extLst>
              </p:cNvPr>
              <p:cNvSpPr/>
              <p:nvPr/>
            </p:nvSpPr>
            <p:spPr>
              <a:xfrm>
                <a:off x="528452" y="6371112"/>
                <a:ext cx="1931670" cy="452755"/>
              </a:xfrm>
              <a:prstGeom prst="flowChartTerminator">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0" normalizeH="0" baseline="0" noProof="0" dirty="0">
                    <a:ln>
                      <a:noFill/>
                    </a:ln>
                    <a:solidFill>
                      <a:srgbClr val="000000"/>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通知擬聘教師至人事室報到</a:t>
                </a:r>
                <a:endParaRPr kumimoji="0" lang="zh-TW" alt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21" name="流程圖: 文件 20">
                <a:extLst>
                  <a:ext uri="{FF2B5EF4-FFF2-40B4-BE49-F238E27FC236}">
                    <a16:creationId xmlns:a16="http://schemas.microsoft.com/office/drawing/2014/main" id="{EB17784F-040D-4BB6-A959-09A12A02EA04}"/>
                  </a:ext>
                </a:extLst>
              </p:cNvPr>
              <p:cNvSpPr/>
              <p:nvPr/>
            </p:nvSpPr>
            <p:spPr>
              <a:xfrm>
                <a:off x="3266042" y="3117273"/>
                <a:ext cx="2105025" cy="1500187"/>
              </a:xfrm>
              <a:prstGeom prst="flowChartDocument">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b" anchorCtr="0" forceAA="0" compatLnSpc="1">
                <a:prstTxWarp prst="textNoShape">
                  <a:avLst/>
                </a:prstTxWarp>
                <a:noAutofit/>
              </a:bodyPr>
              <a:lstStyle/>
              <a:p>
                <a:pPr marL="10954" marR="0" lvl="0" indent="0" algn="just" defTabSz="685800" eaLnBrk="1" fontAlgn="auto" latinLnBrk="0" hangingPunct="1">
                  <a:lnSpc>
                    <a:spcPts val="1080"/>
                  </a:lnSpc>
                  <a:spcBef>
                    <a:spcPts val="0"/>
                  </a:spcBef>
                  <a:spcAft>
                    <a:spcPts val="0"/>
                  </a:spcAft>
                  <a:buClrTx/>
                  <a:buSzTx/>
                  <a:buFontTx/>
                  <a:buNone/>
                  <a:tabLst/>
                  <a:defRPr/>
                </a:pPr>
                <a:r>
                  <a:rPr kumimoji="0" lang="zh-TW" altLang="en-US" sz="75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擬聘教師須檢附證件：</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75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履歷表</a:t>
                </a:r>
                <a:r>
                  <a:rPr kumimoji="0" lang="en-US" sz="75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r>
                  <a:rPr kumimoji="0" lang="zh-TW" altLang="en-US" sz="75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含著作目錄</a:t>
                </a:r>
                <a:r>
                  <a:rPr kumimoji="0" lang="en-US" sz="75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750" b="0" i="0" u="none" strike="noStrike" kern="0" cap="none" spc="0"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學經歷</a:t>
                </a:r>
                <a:r>
                  <a:rPr kumimoji="0" lang="zh-TW" altLang="en-US" sz="75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證</a:t>
                </a:r>
                <a:r>
                  <a:rPr kumimoji="0" lang="zh-TW" altLang="en-US" sz="750" b="0" i="0" u="none" strike="noStrike" kern="0" cap="none" spc="0"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件</a:t>
                </a:r>
                <a:r>
                  <a:rPr kumimoji="0" lang="en-US" sz="750" b="0" i="0" u="none" strike="noStrike" kern="0" cap="none" spc="0"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r>
                  <a:rPr kumimoji="0" lang="zh-TW" altLang="en-US" sz="750" b="0" i="0" u="none" strike="noStrike" kern="0" cap="none" spc="0"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含學位論文</a:t>
                </a:r>
                <a:r>
                  <a:rPr kumimoji="0" lang="en-US" sz="750" b="0" i="0" u="none" strike="noStrike" kern="0" cap="none" spc="0"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750" b="0" i="0" u="none" strike="noStrike" kern="0" cap="none" spc="0"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最近五年內著</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750" b="0" i="0" u="none" strike="noStrike" kern="0" cap="none" spc="0"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三封推薦信，本校主動邀聘者得免附</a:t>
                </a:r>
                <a:r>
                  <a:rPr kumimoji="0" 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 </a:t>
                </a:r>
                <a:endParaRPr kumimoji="0" lang="zh-TW" alt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22" name="流程圖: 文件 21">
                <a:extLst>
                  <a:ext uri="{FF2B5EF4-FFF2-40B4-BE49-F238E27FC236}">
                    <a16:creationId xmlns:a16="http://schemas.microsoft.com/office/drawing/2014/main" id="{CB3668C2-49B3-4523-8B93-3EC3669E6B01}"/>
                  </a:ext>
                </a:extLst>
              </p:cNvPr>
              <p:cNvSpPr/>
              <p:nvPr/>
            </p:nvSpPr>
            <p:spPr>
              <a:xfrm>
                <a:off x="3253839" y="1039091"/>
                <a:ext cx="2105025" cy="715010"/>
              </a:xfrm>
              <a:prstGeom prst="flowChartDocumen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257175" marR="0" lvl="0" indent="-257175" defTabSz="685800" eaLnBrk="1" fontAlgn="auto" latinLnBrk="0" hangingPunct="1">
                  <a:lnSpc>
                    <a:spcPts val="1204"/>
                  </a:lnSpc>
                  <a:spcBef>
                    <a:spcPts val="0"/>
                  </a:spcBef>
                  <a:spcAft>
                    <a:spcPts val="0"/>
                  </a:spcAft>
                  <a:buClrTx/>
                  <a:buSzTx/>
                  <a:buFont typeface="+mj-lt"/>
                  <a:buAutoNum type="arabicPeriod"/>
                  <a:tabLst/>
                  <a:defRPr/>
                </a:pPr>
                <a:r>
                  <a:rPr kumimoji="0" lang="zh-TW" altLang="en-US" sz="75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panose="020B0604030504040204" pitchFamily="34" charset="-120"/>
                  </a:rPr>
                  <a:t>增補</a:t>
                </a:r>
                <a:r>
                  <a:rPr kumimoji="0" lang="en-US" sz="75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panose="020B0604030504040204" pitchFamily="34" charset="-120"/>
                  </a:rPr>
                  <a:t>(</a:t>
                </a:r>
                <a:r>
                  <a:rPr kumimoji="0" lang="zh-TW" altLang="en-US" sz="75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panose="020B0604030504040204" pitchFamily="34" charset="-120"/>
                  </a:rPr>
                  <a:t>聘</a:t>
                </a:r>
                <a:r>
                  <a:rPr kumimoji="0" lang="en-US" sz="75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panose="020B0604030504040204" pitchFamily="34" charset="-120"/>
                  </a:rPr>
                  <a:t>)</a:t>
                </a:r>
                <a:r>
                  <a:rPr kumimoji="0" lang="zh-TW" altLang="en-US" sz="75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panose="020B0604030504040204" pitchFamily="34" charset="-120"/>
                  </a:rPr>
                  <a:t>教師核准簽呈</a:t>
                </a:r>
                <a:endParaRPr kumimoji="0" lang="zh-TW" altLang="en-US" sz="825" b="0"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微軟正黑體" panose="020B0604030504040204" pitchFamily="34" charset="-120"/>
                </a:endParaRPr>
              </a:p>
              <a:p>
                <a:pPr marL="257175" marR="0" lvl="0" indent="-257175" defTabSz="685800" eaLnBrk="1" fontAlgn="auto" latinLnBrk="0" hangingPunct="1">
                  <a:lnSpc>
                    <a:spcPts val="1204"/>
                  </a:lnSpc>
                  <a:spcBef>
                    <a:spcPts val="0"/>
                  </a:spcBef>
                  <a:spcAft>
                    <a:spcPts val="0"/>
                  </a:spcAft>
                  <a:buClrTx/>
                  <a:buSzTx/>
                  <a:buFont typeface="+mj-lt"/>
                  <a:buAutoNum type="arabicPeriod"/>
                  <a:tabLst/>
                  <a:defRPr/>
                </a:pPr>
                <a:r>
                  <a:rPr kumimoji="0" lang="zh-TW" altLang="en-US" sz="75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panose="020B0604030504040204" pitchFamily="34" charset="-120"/>
                  </a:rPr>
                  <a:t>中山醫學大學教師增補申請表</a:t>
                </a:r>
                <a:r>
                  <a:rPr kumimoji="0" 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 </a:t>
                </a:r>
                <a:endParaRPr kumimoji="0" lang="zh-TW" alt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23" name="流程圖: 文件 22">
                <a:extLst>
                  <a:ext uri="{FF2B5EF4-FFF2-40B4-BE49-F238E27FC236}">
                    <a16:creationId xmlns:a16="http://schemas.microsoft.com/office/drawing/2014/main" id="{2DD664C3-797E-4636-A2EF-D25CB49A703D}"/>
                  </a:ext>
                </a:extLst>
              </p:cNvPr>
              <p:cNvSpPr/>
              <p:nvPr/>
            </p:nvSpPr>
            <p:spPr>
              <a:xfrm>
                <a:off x="3259776" y="0"/>
                <a:ext cx="2100262" cy="690562"/>
              </a:xfrm>
              <a:prstGeom prst="flowChartDocument">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b" anchorCtr="0" forceAA="0" compatLnSpc="1">
                <a:prstTxWarp prst="textNoShape">
                  <a:avLst/>
                </a:prstTxWarp>
                <a:noAutofit/>
              </a:bodyPr>
              <a:lstStyle/>
              <a:p>
                <a:pPr marL="10954" marR="0" lvl="0" indent="0" algn="ctr" defTabSz="685800" eaLnBrk="1" fontAlgn="auto" latinLnBrk="0" hangingPunct="1">
                  <a:lnSpc>
                    <a:spcPts val="1080"/>
                  </a:lnSpc>
                  <a:spcBef>
                    <a:spcPts val="0"/>
                  </a:spcBef>
                  <a:spcAft>
                    <a:spcPts val="0"/>
                  </a:spcAft>
                  <a:buClrTx/>
                  <a:buSzTx/>
                  <a:buFontTx/>
                  <a:buNone/>
                  <a:tabLst/>
                  <a:defRPr/>
                </a:pPr>
                <a:r>
                  <a:rPr kumimoji="0" lang="zh-TW" altLang="en-US" sz="750" b="0" i="0" u="none" strike="noStrike" kern="0" cap="none" spc="-11"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中山醫學大學教師增補申請表</a:t>
                </a:r>
                <a:endParaRPr kumimoji="0" lang="zh-TW" altLang="en-US" sz="750" b="0" i="0" u="none" strike="noStrike" kern="0" cap="none" spc="0" normalizeH="0" baseline="0" noProof="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10954" marR="0" lvl="0" indent="0" algn="ctr" defTabSz="685800" eaLnBrk="1" fontAlgn="auto" latinLnBrk="0" hangingPunct="1">
                  <a:lnSpc>
                    <a:spcPts val="1204"/>
                  </a:lnSpc>
                  <a:spcBef>
                    <a:spcPts val="0"/>
                  </a:spcBef>
                  <a:spcAft>
                    <a:spcPts val="0"/>
                  </a:spcAft>
                  <a:buClrTx/>
                  <a:buSzTx/>
                  <a:buFontTx/>
                  <a:buNone/>
                  <a:tabLst/>
                  <a:defRPr/>
                </a:pPr>
                <a:r>
                  <a:rPr kumimoji="0" lang="en-US" sz="750" b="0" i="0" u="none" strike="noStrike" kern="0" cap="none" spc="0" normalizeH="0" baseline="0" noProof="0">
                    <a:ln>
                      <a:noFill/>
                    </a:ln>
                    <a:solidFill>
                      <a:srgbClr val="000000"/>
                    </a:solidFill>
                    <a:effectLst/>
                    <a:uLnTx/>
                    <a:uFillTx/>
                    <a:latin typeface="微軟正黑體" panose="020B0604030504040204" pitchFamily="34" charset="-120"/>
                    <a:ea typeface="新細明體" panose="02020500000000000000" pitchFamily="18" charset="-120"/>
                    <a:cs typeface="新細明體" panose="02020500000000000000" pitchFamily="18" charset="-120"/>
                  </a:rPr>
                  <a:t>(</a:t>
                </a:r>
                <a:r>
                  <a:rPr kumimoji="0" lang="zh-TW" altLang="en-US" sz="750" b="0" i="0" u="none" strike="noStrike" kern="0" cap="none" spc="0"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簽呈附件</a:t>
                </a:r>
                <a:r>
                  <a:rPr kumimoji="0" lang="en-US" sz="750" b="0" i="0" u="none" strike="noStrike" kern="0" cap="none" spc="-38" normalizeH="0" baseline="0" noProof="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endParaRPr kumimoji="0" lang="zh-TW" altLang="en-US" sz="750" b="0" i="0" u="none" strike="noStrike" kern="0" cap="none" spc="0" normalizeH="0" baseline="0" noProof="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24" name="文字方塊 2">
                <a:extLst>
                  <a:ext uri="{FF2B5EF4-FFF2-40B4-BE49-F238E27FC236}">
                    <a16:creationId xmlns:a16="http://schemas.microsoft.com/office/drawing/2014/main" id="{FB3E4F96-90FC-45A0-A0F4-A34ACD95A908}"/>
                  </a:ext>
                </a:extLst>
              </p:cNvPr>
              <p:cNvSpPr txBox="1">
                <a:spLocks noChangeArrowheads="1"/>
              </p:cNvSpPr>
              <p:nvPr/>
            </p:nvSpPr>
            <p:spPr bwMode="auto">
              <a:xfrm>
                <a:off x="1644732" y="5124203"/>
                <a:ext cx="419100" cy="219755"/>
              </a:xfrm>
              <a:prstGeom prst="rect">
                <a:avLst/>
              </a:prstGeom>
              <a:noFill/>
              <a:ln w="9525">
                <a:noFill/>
                <a:miter lim="800000"/>
                <a:headEnd/>
                <a:tailEnd/>
              </a:ln>
            </p:spPr>
            <p:txBody>
              <a:bodyPr rot="0" vert="horz" wrap="square" lIns="68580" tIns="34290" rIns="68580" bIns="34290" anchor="t" anchorCtr="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zh-TW" altLang="en-US" sz="600" b="0" i="0" u="none" strike="noStrike" kern="0" cap="none" spc="0" normalizeH="0" baseline="0" noProof="0">
                    <a:ln>
                      <a:noFill/>
                    </a:ln>
                    <a:solidFill>
                      <a:prstClr val="black"/>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通過</a:t>
                </a:r>
                <a:endParaRPr kumimoji="0" lang="zh-TW" altLang="en-US" sz="825" b="0" i="0" u="none" strike="noStrike" kern="0" cap="none" spc="0" normalizeH="0" baseline="0" noProof="0">
                  <a:ln>
                    <a:noFill/>
                  </a:ln>
                  <a:solidFill>
                    <a:prstClr val="black"/>
                  </a:solidFill>
                  <a:effectLst/>
                  <a:uLnTx/>
                  <a:uFillTx/>
                  <a:latin typeface="新細明體" panose="02020500000000000000" pitchFamily="18" charset="-120"/>
                  <a:cs typeface="新細明體" panose="02020500000000000000" pitchFamily="18" charset="-120"/>
                </a:endParaRPr>
              </a:p>
            </p:txBody>
          </p:sp>
          <p:sp>
            <p:nvSpPr>
              <p:cNvPr id="25" name="文字方塊 2">
                <a:extLst>
                  <a:ext uri="{FF2B5EF4-FFF2-40B4-BE49-F238E27FC236}">
                    <a16:creationId xmlns:a16="http://schemas.microsoft.com/office/drawing/2014/main" id="{945E05D7-64AA-4728-B964-08BC1D853B5D}"/>
                  </a:ext>
                </a:extLst>
              </p:cNvPr>
              <p:cNvSpPr txBox="1">
                <a:spLocks noChangeArrowheads="1"/>
              </p:cNvSpPr>
              <p:nvPr/>
            </p:nvSpPr>
            <p:spPr bwMode="auto">
              <a:xfrm>
                <a:off x="1632857" y="4132613"/>
                <a:ext cx="419100" cy="219755"/>
              </a:xfrm>
              <a:prstGeom prst="rect">
                <a:avLst/>
              </a:prstGeom>
              <a:noFill/>
              <a:ln w="9525">
                <a:noFill/>
                <a:miter lim="800000"/>
                <a:headEnd/>
                <a:tailEnd/>
              </a:ln>
            </p:spPr>
            <p:txBody>
              <a:bodyPr rot="0" vert="horz" wrap="square" lIns="68580" tIns="34290" rIns="68580" bIns="34290" anchor="t" anchorCtr="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zh-TW" altLang="en-US" sz="600" b="0" i="0" u="none" strike="noStrike" kern="0" cap="none" spc="0" normalizeH="0" baseline="0" noProof="0">
                    <a:ln>
                      <a:noFill/>
                    </a:ln>
                    <a:solidFill>
                      <a:prstClr val="black"/>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通過</a:t>
                </a:r>
                <a:endParaRPr kumimoji="0" lang="zh-TW" altLang="en-US" sz="825" b="0" i="0" u="none" strike="noStrike" kern="0" cap="none" spc="0" normalizeH="0" baseline="0" noProof="0">
                  <a:ln>
                    <a:noFill/>
                  </a:ln>
                  <a:solidFill>
                    <a:prstClr val="black"/>
                  </a:solidFill>
                  <a:effectLst/>
                  <a:uLnTx/>
                  <a:uFillTx/>
                  <a:latin typeface="新細明體" panose="02020500000000000000" pitchFamily="18" charset="-120"/>
                  <a:cs typeface="新細明體" panose="02020500000000000000" pitchFamily="18" charset="-120"/>
                </a:endParaRPr>
              </a:p>
            </p:txBody>
          </p:sp>
          <p:sp>
            <p:nvSpPr>
              <p:cNvPr id="26" name="文字方塊 2">
                <a:extLst>
                  <a:ext uri="{FF2B5EF4-FFF2-40B4-BE49-F238E27FC236}">
                    <a16:creationId xmlns:a16="http://schemas.microsoft.com/office/drawing/2014/main" id="{D0868275-1510-4080-AA2E-EE66EFD6092C}"/>
                  </a:ext>
                </a:extLst>
              </p:cNvPr>
              <p:cNvSpPr txBox="1">
                <a:spLocks noChangeArrowheads="1"/>
              </p:cNvSpPr>
              <p:nvPr/>
            </p:nvSpPr>
            <p:spPr bwMode="auto">
              <a:xfrm>
                <a:off x="1650669" y="6044540"/>
                <a:ext cx="419100" cy="219755"/>
              </a:xfrm>
              <a:prstGeom prst="rect">
                <a:avLst/>
              </a:prstGeom>
              <a:noFill/>
              <a:ln w="9525">
                <a:noFill/>
                <a:miter lim="800000"/>
                <a:headEnd/>
                <a:tailEnd/>
              </a:ln>
            </p:spPr>
            <p:txBody>
              <a:bodyPr rot="0" vert="horz" wrap="square" lIns="68580" tIns="34290" rIns="68580" bIns="34290" anchor="t" anchorCtr="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zh-TW" altLang="en-US" sz="600" b="0" i="0" u="none" strike="noStrike" kern="0" cap="none" spc="0" normalizeH="0" baseline="0" noProof="0">
                    <a:ln>
                      <a:noFill/>
                    </a:ln>
                    <a:solidFill>
                      <a:prstClr val="black"/>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通過</a:t>
                </a:r>
                <a:endParaRPr kumimoji="0" lang="zh-TW" altLang="en-US" sz="825" b="0" i="0" u="none" strike="noStrike" kern="0" cap="none" spc="0" normalizeH="0" baseline="0" noProof="0">
                  <a:ln>
                    <a:noFill/>
                  </a:ln>
                  <a:solidFill>
                    <a:prstClr val="black"/>
                  </a:solidFill>
                  <a:effectLst/>
                  <a:uLnTx/>
                  <a:uFillTx/>
                  <a:latin typeface="新細明體" panose="02020500000000000000" pitchFamily="18" charset="-120"/>
                  <a:cs typeface="新細明體" panose="02020500000000000000" pitchFamily="18" charset="-120"/>
                </a:endParaRPr>
              </a:p>
            </p:txBody>
          </p:sp>
          <p:sp>
            <p:nvSpPr>
              <p:cNvPr id="27" name="文字方塊 2">
                <a:extLst>
                  <a:ext uri="{FF2B5EF4-FFF2-40B4-BE49-F238E27FC236}">
                    <a16:creationId xmlns:a16="http://schemas.microsoft.com/office/drawing/2014/main" id="{20FF5D4F-A156-4894-B39D-24EA61694E50}"/>
                  </a:ext>
                </a:extLst>
              </p:cNvPr>
              <p:cNvSpPr txBox="1">
                <a:spLocks noChangeArrowheads="1"/>
              </p:cNvSpPr>
              <p:nvPr/>
            </p:nvSpPr>
            <p:spPr bwMode="auto">
              <a:xfrm>
                <a:off x="1549729" y="1692233"/>
                <a:ext cx="419100" cy="219755"/>
              </a:xfrm>
              <a:prstGeom prst="rect">
                <a:avLst/>
              </a:prstGeom>
              <a:noFill/>
              <a:ln w="9525">
                <a:noFill/>
                <a:miter lim="800000"/>
                <a:headEnd/>
                <a:tailEnd/>
              </a:ln>
            </p:spPr>
            <p:txBody>
              <a:bodyPr rot="0" vert="horz" wrap="square" lIns="68580" tIns="34290" rIns="68580" bIns="34290" anchor="t" anchorCtr="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zh-TW" altLang="en-US" sz="600" b="0" i="0" u="none" strike="noStrike" kern="0" cap="none" spc="0" normalizeH="0" baseline="0" noProof="0">
                    <a:ln>
                      <a:noFill/>
                    </a:ln>
                    <a:solidFill>
                      <a:prstClr val="black"/>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通過</a:t>
                </a:r>
                <a:endParaRPr kumimoji="0" lang="zh-TW" altLang="en-US" sz="825" b="0" i="0" u="none" strike="noStrike" kern="0" cap="none" spc="0" normalizeH="0" baseline="0" noProof="0">
                  <a:ln>
                    <a:noFill/>
                  </a:ln>
                  <a:solidFill>
                    <a:prstClr val="black"/>
                  </a:solidFill>
                  <a:effectLst/>
                  <a:uLnTx/>
                  <a:uFillTx/>
                  <a:latin typeface="新細明體" panose="02020500000000000000" pitchFamily="18" charset="-120"/>
                  <a:cs typeface="新細明體" panose="02020500000000000000" pitchFamily="18" charset="-120"/>
                </a:endParaRPr>
              </a:p>
            </p:txBody>
          </p:sp>
          <p:sp>
            <p:nvSpPr>
              <p:cNvPr id="28" name="文字方塊 2">
                <a:extLst>
                  <a:ext uri="{FF2B5EF4-FFF2-40B4-BE49-F238E27FC236}">
                    <a16:creationId xmlns:a16="http://schemas.microsoft.com/office/drawing/2014/main" id="{9676F387-16CF-4CE7-9933-799DAF7DF091}"/>
                  </a:ext>
                </a:extLst>
              </p:cNvPr>
              <p:cNvSpPr txBox="1">
                <a:spLocks noChangeArrowheads="1"/>
              </p:cNvSpPr>
              <p:nvPr/>
            </p:nvSpPr>
            <p:spPr bwMode="auto">
              <a:xfrm>
                <a:off x="1585355" y="3123210"/>
                <a:ext cx="652145" cy="219755"/>
              </a:xfrm>
              <a:prstGeom prst="rect">
                <a:avLst/>
              </a:prstGeom>
              <a:noFill/>
              <a:ln w="9525">
                <a:noFill/>
                <a:miter lim="800000"/>
                <a:headEnd/>
                <a:tailEnd/>
              </a:ln>
            </p:spPr>
            <p:txBody>
              <a:bodyPr rot="0" vert="horz" wrap="square" lIns="68580" tIns="34290" rIns="68580" bIns="34290" anchor="t" anchorCtr="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zh-TW" altLang="en-US" sz="600" b="0" i="0" u="none" strike="noStrike" kern="0" cap="none" spc="0" normalizeH="0" baseline="0" noProof="0">
                    <a:ln>
                      <a:noFill/>
                    </a:ln>
                    <a:solidFill>
                      <a:prstClr val="black"/>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資料符合</a:t>
                </a:r>
                <a:endParaRPr kumimoji="0" lang="zh-TW" altLang="en-US" sz="825" b="0" i="0" u="none" strike="noStrike" kern="0" cap="none" spc="0" normalizeH="0" baseline="0" noProof="0">
                  <a:ln>
                    <a:noFill/>
                  </a:ln>
                  <a:solidFill>
                    <a:prstClr val="black"/>
                  </a:solidFill>
                  <a:effectLst/>
                  <a:uLnTx/>
                  <a:uFillTx/>
                  <a:latin typeface="新細明體" panose="02020500000000000000" pitchFamily="18" charset="-120"/>
                  <a:cs typeface="新細明體" panose="02020500000000000000" pitchFamily="18" charset="-120"/>
                </a:endParaRPr>
              </a:p>
            </p:txBody>
          </p:sp>
          <p:cxnSp>
            <p:nvCxnSpPr>
              <p:cNvPr id="29" name="直線單箭頭接點 28">
                <a:extLst>
                  <a:ext uri="{FF2B5EF4-FFF2-40B4-BE49-F238E27FC236}">
                    <a16:creationId xmlns:a16="http://schemas.microsoft.com/office/drawing/2014/main" id="{7EDF37CA-4F5F-45B4-AEE5-FF18C62C2F29}"/>
                  </a:ext>
                </a:extLst>
              </p:cNvPr>
              <p:cNvCxnSpPr/>
              <p:nvPr/>
            </p:nvCxnSpPr>
            <p:spPr>
              <a:xfrm>
                <a:off x="1496291" y="3117273"/>
                <a:ext cx="4763" cy="309563"/>
              </a:xfrm>
              <a:prstGeom prst="straightConnector1">
                <a:avLst/>
              </a:prstGeom>
              <a:noFill/>
              <a:ln w="6350" cap="flat" cmpd="sng" algn="ctr">
                <a:solidFill>
                  <a:sysClr val="windowText" lastClr="000000"/>
                </a:solidFill>
                <a:prstDash val="solid"/>
                <a:miter lim="800000"/>
                <a:tailEnd type="triangle"/>
              </a:ln>
              <a:effectLst/>
            </p:spPr>
          </p:cxnSp>
          <p:cxnSp>
            <p:nvCxnSpPr>
              <p:cNvPr id="30" name="直線單箭頭接點 29">
                <a:extLst>
                  <a:ext uri="{FF2B5EF4-FFF2-40B4-BE49-F238E27FC236}">
                    <a16:creationId xmlns:a16="http://schemas.microsoft.com/office/drawing/2014/main" id="{DB9ABC4B-1C5E-4645-9482-F3FF089E8882}"/>
                  </a:ext>
                </a:extLst>
              </p:cNvPr>
              <p:cNvCxnSpPr/>
              <p:nvPr/>
            </p:nvCxnSpPr>
            <p:spPr>
              <a:xfrm flipH="1">
                <a:off x="1496291" y="6109855"/>
                <a:ext cx="5080" cy="261620"/>
              </a:xfrm>
              <a:prstGeom prst="straightConnector1">
                <a:avLst/>
              </a:prstGeom>
              <a:noFill/>
              <a:ln w="6350" cap="flat" cmpd="sng" algn="ctr">
                <a:solidFill>
                  <a:sysClr val="windowText" lastClr="000000"/>
                </a:solidFill>
                <a:prstDash val="solid"/>
                <a:miter lim="800000"/>
                <a:tailEnd type="triangle"/>
              </a:ln>
              <a:effectLst/>
            </p:spPr>
          </p:cxnSp>
          <p:sp>
            <p:nvSpPr>
              <p:cNvPr id="31" name="流程圖: 程序 30">
                <a:extLst>
                  <a:ext uri="{FF2B5EF4-FFF2-40B4-BE49-F238E27FC236}">
                    <a16:creationId xmlns:a16="http://schemas.microsoft.com/office/drawing/2014/main" id="{55B18871-16FB-4424-B71E-7E00612F2B14}"/>
                  </a:ext>
                </a:extLst>
              </p:cNvPr>
              <p:cNvSpPr/>
              <p:nvPr/>
            </p:nvSpPr>
            <p:spPr>
              <a:xfrm>
                <a:off x="3271652" y="5605153"/>
                <a:ext cx="2099415" cy="387077"/>
              </a:xfrm>
              <a:prstGeom prst="flowChartProcess">
                <a:avLst/>
              </a:prstGeom>
              <a:noFill/>
              <a:ln w="19050" cap="flat" cmpd="sng" algn="ctr">
                <a:solidFill>
                  <a:sysClr val="windowText" lastClr="000000"/>
                </a:solidFill>
                <a:prstDash val="dash"/>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TW" altLang="en-US" sz="750" b="0" i="0" u="none" strike="noStrike" kern="0" cap="none" spc="0" normalizeH="0" baseline="0" noProof="0" dirty="0">
                    <a:ln>
                      <a:noFill/>
                    </a:ln>
                    <a:solidFill>
                      <a:srgbClr val="000000"/>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人事資料建檔檢核，製發聘書</a:t>
                </a:r>
                <a:r>
                  <a:rPr kumimoji="0" 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rPr>
                  <a:t> </a:t>
                </a:r>
                <a:endParaRPr kumimoji="0" lang="zh-TW" altLang="en-US" sz="825"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cxnSp>
            <p:nvCxnSpPr>
              <p:cNvPr id="32" name="直線接點 31">
                <a:extLst>
                  <a:ext uri="{FF2B5EF4-FFF2-40B4-BE49-F238E27FC236}">
                    <a16:creationId xmlns:a16="http://schemas.microsoft.com/office/drawing/2014/main" id="{C7B59259-0913-4835-9E3E-F4BEA79E348E}"/>
                  </a:ext>
                </a:extLst>
              </p:cNvPr>
              <p:cNvCxnSpPr/>
              <p:nvPr/>
            </p:nvCxnSpPr>
            <p:spPr>
              <a:xfrm flipV="1">
                <a:off x="3004457" y="1389413"/>
                <a:ext cx="246832" cy="0"/>
              </a:xfrm>
              <a:prstGeom prst="line">
                <a:avLst/>
              </a:prstGeom>
              <a:noFill/>
              <a:ln w="19050" cap="flat" cmpd="sng" algn="ctr">
                <a:solidFill>
                  <a:sysClr val="windowText" lastClr="000000"/>
                </a:solidFill>
                <a:prstDash val="sysDash"/>
                <a:miter lim="800000"/>
              </a:ln>
              <a:effectLst/>
            </p:spPr>
          </p:cxnSp>
          <p:cxnSp>
            <p:nvCxnSpPr>
              <p:cNvPr id="33" name="直線接點 32">
                <a:extLst>
                  <a:ext uri="{FF2B5EF4-FFF2-40B4-BE49-F238E27FC236}">
                    <a16:creationId xmlns:a16="http://schemas.microsoft.com/office/drawing/2014/main" id="{1E378AA4-F1C6-4E17-887F-3337142F538F}"/>
                  </a:ext>
                </a:extLst>
              </p:cNvPr>
              <p:cNvCxnSpPr/>
              <p:nvPr/>
            </p:nvCxnSpPr>
            <p:spPr>
              <a:xfrm>
                <a:off x="2992581" y="3800104"/>
                <a:ext cx="252442" cy="0"/>
              </a:xfrm>
              <a:prstGeom prst="line">
                <a:avLst/>
              </a:prstGeom>
              <a:noFill/>
              <a:ln w="19050" cap="flat" cmpd="sng" algn="ctr">
                <a:solidFill>
                  <a:sysClr val="windowText" lastClr="000000"/>
                </a:solidFill>
                <a:prstDash val="sysDash"/>
                <a:miter lim="800000"/>
              </a:ln>
              <a:effectLst/>
            </p:spPr>
          </p:cxnSp>
          <p:cxnSp>
            <p:nvCxnSpPr>
              <p:cNvPr id="34" name="直線接點 33">
                <a:extLst>
                  <a:ext uri="{FF2B5EF4-FFF2-40B4-BE49-F238E27FC236}">
                    <a16:creationId xmlns:a16="http://schemas.microsoft.com/office/drawing/2014/main" id="{F6AEEFF1-1EB4-438E-A733-4A2933305A93}"/>
                  </a:ext>
                </a:extLst>
              </p:cNvPr>
              <p:cNvCxnSpPr/>
              <p:nvPr/>
            </p:nvCxnSpPr>
            <p:spPr>
              <a:xfrm>
                <a:off x="3004457" y="5759533"/>
                <a:ext cx="263661" cy="0"/>
              </a:xfrm>
              <a:prstGeom prst="line">
                <a:avLst/>
              </a:prstGeom>
              <a:noFill/>
              <a:ln w="19050" cap="flat" cmpd="sng" algn="ctr">
                <a:solidFill>
                  <a:sysClr val="windowText" lastClr="000000"/>
                </a:solidFill>
                <a:prstDash val="sysDash"/>
                <a:miter lim="800000"/>
              </a:ln>
              <a:effectLst/>
            </p:spPr>
          </p:cxnSp>
          <p:sp>
            <p:nvSpPr>
              <p:cNvPr id="35" name="流程圖: 程序 34">
                <a:extLst>
                  <a:ext uri="{FF2B5EF4-FFF2-40B4-BE49-F238E27FC236}">
                    <a16:creationId xmlns:a16="http://schemas.microsoft.com/office/drawing/2014/main" id="{629573EB-CE34-4903-AB0B-9B7EA4B3494B}"/>
                  </a:ext>
                </a:extLst>
              </p:cNvPr>
              <p:cNvSpPr/>
              <p:nvPr/>
            </p:nvSpPr>
            <p:spPr>
              <a:xfrm>
                <a:off x="5640779" y="1995055"/>
                <a:ext cx="1157844" cy="2861953"/>
              </a:xfrm>
              <a:prstGeom prst="flowChartProcess">
                <a:avLst/>
              </a:prstGeom>
              <a:noFill/>
              <a:ln w="12700" cap="flat" cmpd="sng" algn="ctr">
                <a:solidFill>
                  <a:sysClr val="windowText" lastClr="000000"/>
                </a:solidFill>
                <a:prstDash val="dash"/>
                <a:miter lim="800000"/>
              </a:ln>
              <a:effectLst/>
            </p:spPr>
            <p:txBody>
              <a:bodyPr rot="0" spcFirstLastPara="0" vert="horz" wrap="square" lIns="68580" tIns="34290" rIns="68580" bIns="34290" numCol="1" spcCol="0" rtlCol="0" fromWordArt="0" anchor="t" anchorCtr="0" forceAA="0" compatLnSpc="1">
                <a:prstTxWarp prst="textNoShape">
                  <a:avLst/>
                </a:prstTxWarp>
                <a:noAutofit/>
              </a:bodyPr>
              <a:lstStyle/>
              <a:p>
                <a:pPr marL="10954" marR="0" lvl="0" indent="0" algn="just" defTabSz="685800" eaLnBrk="1" fontAlgn="auto" latinLnBrk="0" hangingPunct="1">
                  <a:lnSpc>
                    <a:spcPts val="1080"/>
                  </a:lnSpc>
                  <a:spcBef>
                    <a:spcPts val="0"/>
                  </a:spcBef>
                  <a:spcAft>
                    <a:spcPts val="0"/>
                  </a:spcAft>
                  <a:buClrTx/>
                  <a:buSzTx/>
                  <a:buFontTx/>
                  <a:buNone/>
                  <a:tabLst/>
                  <a:defRPr/>
                </a:pPr>
                <a:r>
                  <a:rPr kumimoji="0" lang="zh-TW" alt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外國學歷者須另檢附下列資料：</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國外學校歷年成績單、畢業證書影本各乙份</a:t>
                </a:r>
                <a:r>
                  <a:rPr kumimoji="0" 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r>
                  <a:rPr kumimoji="0" lang="zh-TW" alt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需駐外單位驗證完成蓋戳章</a:t>
                </a:r>
                <a:r>
                  <a:rPr kumimoji="0" 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教師修業情形一覽表乙份</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個人出入境紀錄乙份（外國人或僑民免附）</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a:p>
                <a:pPr marL="257175" marR="0" lvl="0" indent="-257175" algn="just" defTabSz="685800" eaLnBrk="1" fontAlgn="auto" latinLnBrk="0" hangingPunct="1">
                  <a:lnSpc>
                    <a:spcPts val="1080"/>
                  </a:lnSpc>
                  <a:spcBef>
                    <a:spcPts val="0"/>
                  </a:spcBef>
                  <a:spcAft>
                    <a:spcPts val="0"/>
                  </a:spcAft>
                  <a:buClrTx/>
                  <a:buSzTx/>
                  <a:buFont typeface="+mj-lt"/>
                  <a:buAutoNum type="arabicPeriod"/>
                  <a:tabLst/>
                  <a:defRPr/>
                </a:pPr>
                <a:r>
                  <a:rPr kumimoji="0" lang="zh-TW" altLang="en-US" sz="60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其他相關證件（如學校行事曆及簡介等）</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cxnSp>
            <p:nvCxnSpPr>
              <p:cNvPr id="36" name="直線接點 35">
                <a:extLst>
                  <a:ext uri="{FF2B5EF4-FFF2-40B4-BE49-F238E27FC236}">
                    <a16:creationId xmlns:a16="http://schemas.microsoft.com/office/drawing/2014/main" id="{30C68032-8F13-4747-868D-28210DB7ECA6}"/>
                  </a:ext>
                </a:extLst>
              </p:cNvPr>
              <p:cNvCxnSpPr/>
              <p:nvPr/>
            </p:nvCxnSpPr>
            <p:spPr>
              <a:xfrm>
                <a:off x="5373584" y="3806042"/>
                <a:ext cx="267195" cy="0"/>
              </a:xfrm>
              <a:prstGeom prst="line">
                <a:avLst/>
              </a:prstGeom>
              <a:noFill/>
              <a:ln w="19050" cap="flat" cmpd="sng" algn="ctr">
                <a:solidFill>
                  <a:sysClr val="windowText" lastClr="000000"/>
                </a:solidFill>
                <a:prstDash val="sysDash"/>
                <a:miter lim="800000"/>
              </a:ln>
              <a:effectLst/>
            </p:spPr>
          </p:cxnSp>
          <p:sp>
            <p:nvSpPr>
              <p:cNvPr id="37" name="流程圖: 文件 36">
                <a:extLst>
                  <a:ext uri="{FF2B5EF4-FFF2-40B4-BE49-F238E27FC236}">
                    <a16:creationId xmlns:a16="http://schemas.microsoft.com/office/drawing/2014/main" id="{50460A20-B0C2-46FA-9E50-3E7A853E0AFB}"/>
                  </a:ext>
                </a:extLst>
              </p:cNvPr>
              <p:cNvSpPr/>
              <p:nvPr/>
            </p:nvSpPr>
            <p:spPr>
              <a:xfrm>
                <a:off x="3247901" y="1858488"/>
                <a:ext cx="2099945" cy="690245"/>
              </a:xfrm>
              <a:prstGeom prst="flowChartDocument">
                <a:avLst/>
              </a:prstGeom>
              <a:noFill/>
              <a:ln w="12700" cap="flat" cmpd="sng" algn="ctr">
                <a:solidFill>
                  <a:sysClr val="windowText" lastClr="00000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10954" marR="0" lvl="0" indent="0" algn="ctr" defTabSz="685800" eaLnBrk="1" fontAlgn="auto" latinLnBrk="0" hangingPunct="1">
                  <a:lnSpc>
                    <a:spcPts val="1204"/>
                  </a:lnSpc>
                  <a:spcBef>
                    <a:spcPts val="0"/>
                  </a:spcBef>
                  <a:spcAft>
                    <a:spcPts val="0"/>
                  </a:spcAft>
                  <a:buClrTx/>
                  <a:buSzTx/>
                  <a:buFontTx/>
                  <a:buNone/>
                  <a:tabLst/>
                  <a:defRPr/>
                </a:pPr>
                <a:r>
                  <a:rPr kumimoji="0" lang="zh-TW" altLang="en-US" sz="750" b="0" i="0" u="none" strike="noStrike" kern="0" cap="none" spc="-11" normalizeH="0" baseline="0" noProof="0" dirty="0">
                    <a:ln>
                      <a:noFill/>
                    </a:ln>
                    <a:solidFill>
                      <a:srgbClr val="000000"/>
                    </a:solidFill>
                    <a:effectLst/>
                    <a:uLnTx/>
                    <a:uFillTx/>
                    <a:latin typeface="新細明體" panose="02020500000000000000" pitchFamily="18" charset="-120"/>
                    <a:ea typeface="微軟正黑體" panose="020B0604030504040204" pitchFamily="34" charset="-120"/>
                    <a:cs typeface="新細明體" panose="02020500000000000000" pitchFamily="18" charset="-120"/>
                  </a:rPr>
                  <a:t>中山醫學大學徵才表格</a:t>
                </a:r>
                <a:endParaRPr kumimoji="0" lang="zh-TW" altLang="en-US" sz="750" b="0" i="0" u="none" strike="noStrike" kern="0" cap="none" spc="0" normalizeH="0" baseline="0" noProof="0" dirty="0">
                  <a:ln>
                    <a:noFill/>
                  </a:ln>
                  <a:solidFill>
                    <a:prstClr val="white"/>
                  </a:solidFill>
                  <a:effectLst/>
                  <a:uLnTx/>
                  <a:uFillTx/>
                  <a:latin typeface="新細明體" panose="02020500000000000000" pitchFamily="18" charset="-120"/>
                  <a:ea typeface="新細明體" panose="02020500000000000000" pitchFamily="18" charset="-120"/>
                  <a:cs typeface="新細明體" panose="02020500000000000000" pitchFamily="18" charset="-120"/>
                </a:endParaRPr>
              </a:p>
            </p:txBody>
          </p:sp>
          <p:cxnSp>
            <p:nvCxnSpPr>
              <p:cNvPr id="38" name="直線接點 37">
                <a:extLst>
                  <a:ext uri="{FF2B5EF4-FFF2-40B4-BE49-F238E27FC236}">
                    <a16:creationId xmlns:a16="http://schemas.microsoft.com/office/drawing/2014/main" id="{BB68B929-04FB-4B39-A922-4FD3E4494CF3}"/>
                  </a:ext>
                </a:extLst>
              </p:cNvPr>
              <p:cNvCxnSpPr/>
              <p:nvPr/>
            </p:nvCxnSpPr>
            <p:spPr>
              <a:xfrm>
                <a:off x="2731324" y="2214748"/>
                <a:ext cx="514350" cy="0"/>
              </a:xfrm>
              <a:prstGeom prst="line">
                <a:avLst/>
              </a:prstGeom>
              <a:noFill/>
              <a:ln w="19050" cap="flat" cmpd="sng" algn="ctr">
                <a:solidFill>
                  <a:sysClr val="windowText" lastClr="000000"/>
                </a:solidFill>
                <a:prstDash val="sysDash"/>
                <a:miter lim="800000"/>
              </a:ln>
              <a:effectLst/>
            </p:spPr>
          </p:cxnSp>
        </p:grpSp>
      </p:grpSp>
      <p:sp>
        <p:nvSpPr>
          <p:cNvPr id="39" name="矩形 38">
            <a:extLst>
              <a:ext uri="{FF2B5EF4-FFF2-40B4-BE49-F238E27FC236}">
                <a16:creationId xmlns:a16="http://schemas.microsoft.com/office/drawing/2014/main" id="{56DD5C99-FE9B-4DA4-96D1-FB511B6F8038}"/>
              </a:ext>
            </a:extLst>
          </p:cNvPr>
          <p:cNvSpPr/>
          <p:nvPr/>
        </p:nvSpPr>
        <p:spPr>
          <a:xfrm>
            <a:off x="321287" y="354043"/>
            <a:ext cx="4572000" cy="461665"/>
          </a:xfrm>
          <a:prstGeom prst="rect">
            <a:avLst/>
          </a:prstGeom>
        </p:spPr>
        <p:txBody>
          <a:bodyPr>
            <a:spAutoFit/>
          </a:bodyPr>
          <a:lstStyle/>
          <a:p>
            <a:r>
              <a:rPr lang="zh-TW" altLang="en-US" sz="2400" b="1" dirty="0"/>
              <a:t>專任教師新聘作業流程</a:t>
            </a:r>
          </a:p>
        </p:txBody>
      </p:sp>
    </p:spTree>
    <p:extLst>
      <p:ext uri="{BB962C8B-B14F-4D97-AF65-F5344CB8AC3E}">
        <p14:creationId xmlns:p14="http://schemas.microsoft.com/office/powerpoint/2010/main" val="1470885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a:extLst>
              <a:ext uri="{FF2B5EF4-FFF2-40B4-BE49-F238E27FC236}">
                <a16:creationId xmlns:a16="http://schemas.microsoft.com/office/drawing/2014/main" id="{3F00E5B6-9D02-49D2-BDD8-4EA734ED0F45}"/>
              </a:ext>
            </a:extLst>
          </p:cNvPr>
          <p:cNvGraphicFramePr>
            <a:graphicFrameLocks noGrp="1"/>
          </p:cNvGraphicFramePr>
          <p:nvPr>
            <p:ph idx="1"/>
            <p:extLst>
              <p:ext uri="{D42A27DB-BD31-4B8C-83A1-F6EECF244321}">
                <p14:modId xmlns:p14="http://schemas.microsoft.com/office/powerpoint/2010/main" val="3873937644"/>
              </p:ext>
            </p:extLst>
          </p:nvPr>
        </p:nvGraphicFramePr>
        <p:xfrm>
          <a:off x="215448" y="1196752"/>
          <a:ext cx="882104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字方塊 4">
            <a:extLst>
              <a:ext uri="{FF2B5EF4-FFF2-40B4-BE49-F238E27FC236}">
                <a16:creationId xmlns:a16="http://schemas.microsoft.com/office/drawing/2014/main" id="{3B29D042-69C1-4AE2-B212-FAC0B8B25AB7}"/>
              </a:ext>
            </a:extLst>
          </p:cNvPr>
          <p:cNvSpPr txBox="1"/>
          <p:nvPr/>
        </p:nvSpPr>
        <p:spPr>
          <a:xfrm>
            <a:off x="467544" y="332656"/>
            <a:ext cx="2227277" cy="553998"/>
          </a:xfrm>
          <a:prstGeom prst="rect">
            <a:avLst/>
          </a:prstGeom>
          <a:noFill/>
        </p:spPr>
        <p:txBody>
          <a:bodyPr wrap="square" rtlCol="0">
            <a:spAutoFit/>
          </a:bodyPr>
          <a:lstStyle/>
          <a:p>
            <a:pPr defTabSz="685800"/>
            <a:r>
              <a:rPr lang="zh-TW" altLang="en-US" sz="3000" dirty="0">
                <a:solidFill>
                  <a:prstClr val="black"/>
                </a:solidFill>
                <a:latin typeface="微軟正黑體" panose="020B0604030504040204" pitchFamily="34" charset="-120"/>
                <a:ea typeface="微軟正黑體" panose="020B0604030504040204" pitchFamily="34" charset="-120"/>
              </a:rPr>
              <a:t>新聘時程</a:t>
            </a:r>
          </a:p>
        </p:txBody>
      </p:sp>
    </p:spTree>
    <p:extLst>
      <p:ext uri="{BB962C8B-B14F-4D97-AF65-F5344CB8AC3E}">
        <p14:creationId xmlns:p14="http://schemas.microsoft.com/office/powerpoint/2010/main" val="332930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D9D8FA-6923-4F1D-8B06-D86F7B30D4EB}"/>
              </a:ext>
            </a:extLst>
          </p:cNvPr>
          <p:cNvSpPr>
            <a:spLocks noGrp="1"/>
          </p:cNvSpPr>
          <p:nvPr>
            <p:ph type="title"/>
          </p:nvPr>
        </p:nvSpPr>
        <p:spPr/>
        <p:txBody>
          <a:bodyPr/>
          <a:lstStyle/>
          <a:p>
            <a:r>
              <a:rPr lang="zh-TW" altLang="en-US" dirty="0"/>
              <a:t>新聘教師相關表單</a:t>
            </a:r>
          </a:p>
        </p:txBody>
      </p:sp>
      <p:sp>
        <p:nvSpPr>
          <p:cNvPr id="3" name="投影片編號版面配置區 2">
            <a:extLst>
              <a:ext uri="{FF2B5EF4-FFF2-40B4-BE49-F238E27FC236}">
                <a16:creationId xmlns:a16="http://schemas.microsoft.com/office/drawing/2014/main" id="{C25C94C9-CF50-463F-95AD-273A71475337}"/>
              </a:ext>
            </a:extLst>
          </p:cNvPr>
          <p:cNvSpPr>
            <a:spLocks noGrp="1"/>
          </p:cNvSpPr>
          <p:nvPr>
            <p:ph type="sldNum" sz="quarter" idx="12"/>
          </p:nvPr>
        </p:nvSpPr>
        <p:spPr/>
        <p:txBody>
          <a:bodyPr/>
          <a:lstStyle/>
          <a:p>
            <a:fld id="{7B1EE830-6379-4B2A-BED6-AF0163DE2DB7}" type="slidenum">
              <a:rPr lang="zh-TW" altLang="en-US" smtClean="0"/>
              <a:pPr/>
              <a:t>32</a:t>
            </a:fld>
            <a:endParaRPr lang="zh-TW" altLang="en-US" dirty="0"/>
          </a:p>
        </p:txBody>
      </p:sp>
      <p:sp>
        <p:nvSpPr>
          <p:cNvPr id="4" name="內容版面配置區 3">
            <a:extLst>
              <a:ext uri="{FF2B5EF4-FFF2-40B4-BE49-F238E27FC236}">
                <a16:creationId xmlns:a16="http://schemas.microsoft.com/office/drawing/2014/main" id="{CC7CA622-7814-4961-AF36-37C02D8D43F0}"/>
              </a:ext>
            </a:extLst>
          </p:cNvPr>
          <p:cNvSpPr>
            <a:spLocks noGrp="1"/>
          </p:cNvSpPr>
          <p:nvPr>
            <p:ph sz="quarter" idx="1"/>
          </p:nvPr>
        </p:nvSpPr>
        <p:spPr/>
        <p:txBody>
          <a:bodyPr/>
          <a:lstStyle/>
          <a:p>
            <a:r>
              <a:rPr lang="zh-TW" altLang="en-US" dirty="0"/>
              <a:t>教師增補申請表、徵才表格</a:t>
            </a:r>
            <a:endParaRPr lang="en-US" altLang="zh-TW" dirty="0"/>
          </a:p>
          <a:p>
            <a:r>
              <a:rPr lang="zh-TW" altLang="en-US" dirty="0"/>
              <a:t>新聘專任教師</a:t>
            </a:r>
            <a:r>
              <a:rPr lang="zh-TW" altLang="en-US" dirty="0">
                <a:solidFill>
                  <a:srgbClr val="FF0000"/>
                </a:solidFill>
              </a:rPr>
              <a:t>應徵人員資格審查</a:t>
            </a:r>
            <a:r>
              <a:rPr lang="zh-TW" altLang="en-US" dirty="0"/>
              <a:t>名冊</a:t>
            </a:r>
            <a:endParaRPr lang="en-US" altLang="zh-TW" dirty="0"/>
          </a:p>
          <a:p>
            <a:r>
              <a:rPr lang="zh-TW" altLang="en-US" dirty="0"/>
              <a:t>新聘專任教師</a:t>
            </a:r>
            <a:r>
              <a:rPr lang="zh-TW" altLang="en-US" dirty="0">
                <a:solidFill>
                  <a:srgbClr val="FF0000"/>
                </a:solidFill>
              </a:rPr>
              <a:t>徵選流程</a:t>
            </a:r>
            <a:r>
              <a:rPr lang="zh-TW" altLang="en-US" dirty="0"/>
              <a:t>表</a:t>
            </a:r>
            <a:endParaRPr lang="en-US" altLang="zh-TW" dirty="0"/>
          </a:p>
          <a:p>
            <a:r>
              <a:rPr lang="zh-TW" altLang="en-US" dirty="0"/>
              <a:t>新聘專任教師</a:t>
            </a:r>
            <a:r>
              <a:rPr lang="zh-TW" altLang="en-US" dirty="0">
                <a:solidFill>
                  <a:srgbClr val="FF0000"/>
                </a:solidFill>
              </a:rPr>
              <a:t>甄審評分</a:t>
            </a:r>
            <a:r>
              <a:rPr lang="zh-TW" altLang="en-US" dirty="0"/>
              <a:t>表</a:t>
            </a:r>
            <a:endParaRPr lang="en-US" altLang="zh-TW" dirty="0"/>
          </a:p>
          <a:p>
            <a:r>
              <a:rPr lang="zh-TW" altLang="en-US" dirty="0">
                <a:solidFill>
                  <a:srgbClr val="FF0000"/>
                </a:solidFill>
              </a:rPr>
              <a:t>提案</a:t>
            </a:r>
            <a:r>
              <a:rPr lang="zh-TW" altLang="en-US" dirty="0"/>
              <a:t>格式</a:t>
            </a:r>
            <a:r>
              <a:rPr lang="en-US" altLang="zh-TW" dirty="0"/>
              <a:t>:</a:t>
            </a:r>
            <a:r>
              <a:rPr lang="zh-TW" altLang="en-US" dirty="0"/>
              <a:t>新聘專任教師、徵審辦理情形</a:t>
            </a:r>
            <a:endParaRPr lang="en-US" altLang="zh-TW" dirty="0"/>
          </a:p>
          <a:p>
            <a:r>
              <a:rPr lang="zh-TW" altLang="en-US" dirty="0"/>
              <a:t>國外學歷送審資格修業情形一覽表</a:t>
            </a:r>
            <a:r>
              <a:rPr lang="en-US" altLang="zh-TW" dirty="0"/>
              <a:t>(</a:t>
            </a:r>
            <a:r>
              <a:rPr lang="zh-TW" altLang="en-US" dirty="0"/>
              <a:t>無，則免</a:t>
            </a:r>
            <a:r>
              <a:rPr lang="en-US" altLang="zh-TW" dirty="0"/>
              <a:t>)</a:t>
            </a:r>
            <a:endParaRPr lang="zh-TW" altLang="en-US" dirty="0"/>
          </a:p>
          <a:p>
            <a:endParaRPr lang="zh-TW" altLang="en-US" dirty="0"/>
          </a:p>
        </p:txBody>
      </p:sp>
    </p:spTree>
    <p:extLst>
      <p:ext uri="{BB962C8B-B14F-4D97-AF65-F5344CB8AC3E}">
        <p14:creationId xmlns:p14="http://schemas.microsoft.com/office/powerpoint/2010/main" val="2696065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FB3933-0F92-4F01-A1E3-A2FF55F9D153}"/>
              </a:ext>
            </a:extLst>
          </p:cNvPr>
          <p:cNvSpPr>
            <a:spLocks noGrp="1"/>
          </p:cNvSpPr>
          <p:nvPr>
            <p:ph type="title"/>
          </p:nvPr>
        </p:nvSpPr>
        <p:spPr/>
        <p:txBody>
          <a:bodyPr/>
          <a:lstStyle/>
          <a:p>
            <a:r>
              <a:rPr lang="zh-TW" altLang="en-US" dirty="0"/>
              <a:t>新聘專任教師之名額</a:t>
            </a:r>
          </a:p>
        </p:txBody>
      </p:sp>
      <p:sp>
        <p:nvSpPr>
          <p:cNvPr id="3" name="投影片編號版面配置區 2">
            <a:extLst>
              <a:ext uri="{FF2B5EF4-FFF2-40B4-BE49-F238E27FC236}">
                <a16:creationId xmlns:a16="http://schemas.microsoft.com/office/drawing/2014/main" id="{CC703E70-A2D2-4DDA-BC6E-7C3636658F13}"/>
              </a:ext>
            </a:extLst>
          </p:cNvPr>
          <p:cNvSpPr>
            <a:spLocks noGrp="1"/>
          </p:cNvSpPr>
          <p:nvPr>
            <p:ph type="sldNum" sz="quarter" idx="12"/>
          </p:nvPr>
        </p:nvSpPr>
        <p:spPr/>
        <p:txBody>
          <a:bodyPr/>
          <a:lstStyle/>
          <a:p>
            <a:fld id="{7B1EE830-6379-4B2A-BED6-AF0163DE2DB7}" type="slidenum">
              <a:rPr lang="zh-TW" altLang="en-US" smtClean="0"/>
              <a:pPr/>
              <a:t>33</a:t>
            </a:fld>
            <a:endParaRPr lang="zh-TW" altLang="en-US" dirty="0"/>
          </a:p>
        </p:txBody>
      </p:sp>
      <p:sp>
        <p:nvSpPr>
          <p:cNvPr id="4" name="內容版面配置區 3">
            <a:extLst>
              <a:ext uri="{FF2B5EF4-FFF2-40B4-BE49-F238E27FC236}">
                <a16:creationId xmlns:a16="http://schemas.microsoft.com/office/drawing/2014/main" id="{D4C1B156-1B80-4B88-BB0E-1D94279ADE42}"/>
              </a:ext>
            </a:extLst>
          </p:cNvPr>
          <p:cNvSpPr>
            <a:spLocks noGrp="1"/>
          </p:cNvSpPr>
          <p:nvPr>
            <p:ph sz="quarter" idx="1"/>
          </p:nvPr>
        </p:nvSpPr>
        <p:spPr/>
        <p:txBody>
          <a:bodyPr>
            <a:normAutofit/>
          </a:bodyPr>
          <a:lstStyle/>
          <a:p>
            <a:r>
              <a:rPr lang="zh-TW" altLang="en-US" dirty="0"/>
              <a:t>新聘名額須經策發會核定</a:t>
            </a:r>
            <a:r>
              <a:rPr lang="en-US" altLang="zh-TW" dirty="0"/>
              <a:t>(</a:t>
            </a:r>
            <a:r>
              <a:rPr lang="zh-TW" altLang="en-US" dirty="0"/>
              <a:t>每年</a:t>
            </a:r>
            <a:r>
              <a:rPr lang="en-US" altLang="zh-TW" dirty="0"/>
              <a:t>3</a:t>
            </a:r>
            <a:r>
              <a:rPr lang="zh-TW" altLang="en-US" dirty="0"/>
              <a:t>月及</a:t>
            </a:r>
            <a:r>
              <a:rPr lang="en-US" altLang="zh-TW" dirty="0"/>
              <a:t>9</a:t>
            </a:r>
            <a:r>
              <a:rPr lang="zh-TW" altLang="en-US" dirty="0"/>
              <a:t>月會議</a:t>
            </a:r>
            <a:r>
              <a:rPr lang="en-US" altLang="zh-TW" dirty="0"/>
              <a:t>)</a:t>
            </a:r>
          </a:p>
          <a:p>
            <a:r>
              <a:rPr lang="zh-TW" altLang="en-US" dirty="0"/>
              <a:t>專案教師</a:t>
            </a:r>
            <a:endParaRPr lang="en-US" altLang="zh-TW" dirty="0"/>
          </a:p>
          <a:p>
            <a:pPr lvl="1"/>
            <a:r>
              <a:rPr lang="zh-TW" altLang="en-US" dirty="0"/>
              <a:t>自</a:t>
            </a:r>
            <a:r>
              <a:rPr lang="en-US" altLang="zh-TW" dirty="0"/>
              <a:t>112</a:t>
            </a:r>
            <a:r>
              <a:rPr lang="zh-TW" altLang="en-US" dirty="0"/>
              <a:t>學年度起編制外專任教學人員不得再增加，以</a:t>
            </a:r>
            <a:r>
              <a:rPr lang="en-US" altLang="zh-TW" dirty="0"/>
              <a:t>111</a:t>
            </a:r>
            <a:r>
              <a:rPr lang="zh-TW" altLang="en-US" dirty="0"/>
              <a:t>學年度聘任比率為上限。爾後，本校專案教師聘任員額將由人事室提請策發會控管，並配合教育部政策逐年調降於</a:t>
            </a:r>
            <a:r>
              <a:rPr lang="en-US" altLang="zh-TW" dirty="0"/>
              <a:t>120</a:t>
            </a:r>
            <a:r>
              <a:rPr lang="zh-TW" altLang="en-US" dirty="0"/>
              <a:t>學年度將聘任比率降至</a:t>
            </a:r>
            <a:r>
              <a:rPr lang="en-US" altLang="zh-TW" dirty="0"/>
              <a:t>8%</a:t>
            </a:r>
            <a:r>
              <a:rPr lang="zh-TW" altLang="en-US" dirty="0"/>
              <a:t>以下。</a:t>
            </a:r>
            <a:endParaRPr lang="en-US" altLang="zh-TW" dirty="0"/>
          </a:p>
          <a:p>
            <a:endParaRPr lang="zh-TW" altLang="en-US" dirty="0"/>
          </a:p>
        </p:txBody>
      </p:sp>
    </p:spTree>
    <p:extLst>
      <p:ext uri="{BB962C8B-B14F-4D97-AF65-F5344CB8AC3E}">
        <p14:creationId xmlns:p14="http://schemas.microsoft.com/office/powerpoint/2010/main" val="2898854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B75A9E-255A-48B0-A1FE-3A31C16C98CE}"/>
              </a:ext>
            </a:extLst>
          </p:cNvPr>
          <p:cNvSpPr>
            <a:spLocks noGrp="1"/>
          </p:cNvSpPr>
          <p:nvPr>
            <p:ph type="title"/>
          </p:nvPr>
        </p:nvSpPr>
        <p:spPr/>
        <p:txBody>
          <a:bodyPr/>
          <a:lstStyle/>
          <a:p>
            <a:r>
              <a:rPr lang="zh-TW" altLang="en-US" dirty="0">
                <a:latin typeface="華康新特圓體(P)" panose="020F0900000000000000" pitchFamily="34" charset="-120"/>
                <a:ea typeface="華康新特圓體(P)" panose="020F0900000000000000" pitchFamily="34" charset="-120"/>
              </a:rPr>
              <a:t>編制外專任教師比率</a:t>
            </a:r>
            <a:r>
              <a:rPr lang="en-US" altLang="zh-TW" sz="1200" dirty="0">
                <a:latin typeface="華康新特圓體(P)" panose="020F0900000000000000" pitchFamily="34" charset="-120"/>
                <a:ea typeface="華康新特圓體(P)" panose="020F0900000000000000" pitchFamily="34" charset="-120"/>
              </a:rPr>
              <a:t>(111.1.30</a:t>
            </a:r>
            <a:r>
              <a:rPr lang="zh-TW" altLang="en-US" sz="1200" dirty="0">
                <a:latin typeface="華康新特圓體(P)" panose="020F0900000000000000" pitchFamily="34" charset="-120"/>
                <a:ea typeface="華康新特圓體(P)" panose="020F0900000000000000" pitchFamily="34" charset="-120"/>
              </a:rPr>
              <a:t>更新</a:t>
            </a:r>
            <a:r>
              <a:rPr lang="en-US" altLang="zh-TW" sz="1200" dirty="0">
                <a:latin typeface="華康新特圓體(P)" panose="020F0900000000000000" pitchFamily="34" charset="-120"/>
                <a:ea typeface="華康新特圓體(P)" panose="020F0900000000000000" pitchFamily="34" charset="-120"/>
              </a:rPr>
              <a:t>)</a:t>
            </a:r>
            <a:endParaRPr lang="zh-TW" altLang="en-US" sz="1200" dirty="0">
              <a:latin typeface="華康新特圓體(P)" panose="020F0900000000000000" pitchFamily="34" charset="-120"/>
              <a:ea typeface="華康新特圓體(P)" panose="020F0900000000000000" pitchFamily="34" charset="-120"/>
            </a:endParaRPr>
          </a:p>
        </p:txBody>
      </p:sp>
      <p:sp>
        <p:nvSpPr>
          <p:cNvPr id="3" name="內容版面配置區 2">
            <a:extLst>
              <a:ext uri="{FF2B5EF4-FFF2-40B4-BE49-F238E27FC236}">
                <a16:creationId xmlns:a16="http://schemas.microsoft.com/office/drawing/2014/main" id="{F1424998-2E0A-40D0-9CC8-D2EA2B3F9562}"/>
              </a:ext>
            </a:extLst>
          </p:cNvPr>
          <p:cNvSpPr>
            <a:spLocks noGrp="1"/>
          </p:cNvSpPr>
          <p:nvPr>
            <p:ph idx="1"/>
          </p:nvPr>
        </p:nvSpPr>
        <p:spPr>
          <a:xfrm>
            <a:off x="822960" y="2241551"/>
            <a:ext cx="7937799" cy="2965823"/>
          </a:xfrm>
        </p:spPr>
        <p:txBody>
          <a:bodyPr>
            <a:normAutofit/>
          </a:bodyPr>
          <a:lstStyle/>
          <a:p>
            <a:pPr>
              <a:buFont typeface="Wingdings" panose="05000000000000000000" pitchFamily="2" charset="2"/>
              <a:buChar char="u"/>
            </a:pPr>
            <a:r>
              <a:rPr lang="en-US" altLang="zh-TW" sz="3300" dirty="0"/>
              <a:t>111</a:t>
            </a:r>
            <a:r>
              <a:rPr lang="zh-TW" altLang="en-US" sz="3300" dirty="0"/>
              <a:t>學年第</a:t>
            </a:r>
            <a:r>
              <a:rPr lang="en-US" altLang="zh-TW" sz="3300" dirty="0"/>
              <a:t>1</a:t>
            </a:r>
            <a:r>
              <a:rPr lang="zh-TW" altLang="en-US" sz="3300" dirty="0"/>
              <a:t>學期比率  </a:t>
            </a:r>
            <a:r>
              <a:rPr lang="en-US" altLang="zh-TW" sz="3300" dirty="0"/>
              <a:t>36/399=9.02%</a:t>
            </a:r>
            <a:endParaRPr lang="zh-TW" altLang="en-US" sz="3300" dirty="0"/>
          </a:p>
          <a:p>
            <a:pPr marL="0" indent="0">
              <a:buNone/>
            </a:pPr>
            <a:endParaRPr lang="en-US" altLang="zh-TW" sz="2100" dirty="0"/>
          </a:p>
          <a:p>
            <a:pPr>
              <a:buFont typeface="Wingdings" panose="05000000000000000000" pitchFamily="2" charset="2"/>
              <a:buChar char="u"/>
            </a:pPr>
            <a:r>
              <a:rPr lang="en-US" altLang="zh-TW" sz="3300" dirty="0"/>
              <a:t>111</a:t>
            </a:r>
            <a:r>
              <a:rPr lang="zh-TW" altLang="en-US" sz="3300" dirty="0"/>
              <a:t>學年第</a:t>
            </a:r>
            <a:r>
              <a:rPr lang="en-US" altLang="zh-TW" sz="3300" dirty="0"/>
              <a:t>2</a:t>
            </a:r>
            <a:r>
              <a:rPr lang="zh-TW" altLang="en-US" sz="3300" dirty="0"/>
              <a:t>學期比率  </a:t>
            </a:r>
            <a:r>
              <a:rPr lang="en-US" altLang="zh-TW" sz="3300" dirty="0"/>
              <a:t>43/407=10.57%</a:t>
            </a:r>
            <a:endParaRPr lang="zh-TW" altLang="en-US" sz="3300" dirty="0"/>
          </a:p>
        </p:txBody>
      </p:sp>
      <p:sp>
        <p:nvSpPr>
          <p:cNvPr id="4" name="投影片編號版面配置區 3">
            <a:extLst>
              <a:ext uri="{FF2B5EF4-FFF2-40B4-BE49-F238E27FC236}">
                <a16:creationId xmlns:a16="http://schemas.microsoft.com/office/drawing/2014/main" id="{4BB6A655-EDAF-4BFB-B928-6FE9AF246CFB}"/>
              </a:ext>
            </a:extLst>
          </p:cNvPr>
          <p:cNvSpPr>
            <a:spLocks noGrp="1"/>
          </p:cNvSpPr>
          <p:nvPr>
            <p:ph type="sldNum" sz="quarter" idx="12"/>
          </p:nvPr>
        </p:nvSpPr>
        <p:spPr/>
        <p:txBody>
          <a:bodyPr/>
          <a:lstStyle/>
          <a:p>
            <a:fld id="{7B1EE830-6379-4B2A-BED6-AF0163DE2DB7}" type="slidenum">
              <a:rPr lang="zh-TW" altLang="en-US" smtClean="0"/>
              <a:pPr/>
              <a:t>34</a:t>
            </a:fld>
            <a:endParaRPr lang="zh-TW" altLang="en-US" dirty="0"/>
          </a:p>
        </p:txBody>
      </p:sp>
    </p:spTree>
    <p:extLst>
      <p:ext uri="{BB962C8B-B14F-4D97-AF65-F5344CB8AC3E}">
        <p14:creationId xmlns:p14="http://schemas.microsoft.com/office/powerpoint/2010/main" val="3872890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295242-A435-4839-B252-930E94E52E45}"/>
              </a:ext>
            </a:extLst>
          </p:cNvPr>
          <p:cNvSpPr>
            <a:spLocks noGrp="1"/>
          </p:cNvSpPr>
          <p:nvPr>
            <p:ph type="title"/>
          </p:nvPr>
        </p:nvSpPr>
        <p:spPr/>
        <p:txBody>
          <a:bodyPr/>
          <a:lstStyle/>
          <a:p>
            <a:r>
              <a:rPr lang="zh-TW" altLang="en-US" dirty="0"/>
              <a:t>新聘專任教師之標準</a:t>
            </a:r>
          </a:p>
        </p:txBody>
      </p:sp>
      <p:sp>
        <p:nvSpPr>
          <p:cNvPr id="3" name="投影片編號版面配置區 2">
            <a:extLst>
              <a:ext uri="{FF2B5EF4-FFF2-40B4-BE49-F238E27FC236}">
                <a16:creationId xmlns:a16="http://schemas.microsoft.com/office/drawing/2014/main" id="{B8900300-6D50-4C05-8588-492820BAD454}"/>
              </a:ext>
            </a:extLst>
          </p:cNvPr>
          <p:cNvSpPr>
            <a:spLocks noGrp="1"/>
          </p:cNvSpPr>
          <p:nvPr>
            <p:ph type="sldNum" sz="quarter" idx="12"/>
          </p:nvPr>
        </p:nvSpPr>
        <p:spPr/>
        <p:txBody>
          <a:bodyPr/>
          <a:lstStyle/>
          <a:p>
            <a:fld id="{7B1EE830-6379-4B2A-BED6-AF0163DE2DB7}" type="slidenum">
              <a:rPr lang="zh-TW" altLang="en-US" smtClean="0"/>
              <a:pPr/>
              <a:t>35</a:t>
            </a:fld>
            <a:endParaRPr lang="zh-TW" altLang="en-US" dirty="0"/>
          </a:p>
        </p:txBody>
      </p:sp>
      <p:sp>
        <p:nvSpPr>
          <p:cNvPr id="4" name="內容版面配置區 3">
            <a:extLst>
              <a:ext uri="{FF2B5EF4-FFF2-40B4-BE49-F238E27FC236}">
                <a16:creationId xmlns:a16="http://schemas.microsoft.com/office/drawing/2014/main" id="{B087D9D9-D1EF-43A7-9B18-BA770DE26C8E}"/>
              </a:ext>
            </a:extLst>
          </p:cNvPr>
          <p:cNvSpPr>
            <a:spLocks noGrp="1"/>
          </p:cNvSpPr>
          <p:nvPr>
            <p:ph sz="quarter" idx="1"/>
          </p:nvPr>
        </p:nvSpPr>
        <p:spPr/>
        <p:txBody>
          <a:bodyPr>
            <a:normAutofit fontScale="92500" lnSpcReduction="20000"/>
          </a:bodyPr>
          <a:lstStyle/>
          <a:p>
            <a:r>
              <a:rPr lang="zh-TW" altLang="en-US" dirty="0"/>
              <a:t>新聘專任助理教授職級以上教師須符合本校「</a:t>
            </a:r>
            <a:r>
              <a:rPr lang="zh-TW" altLang="en-US" dirty="0">
                <a:solidFill>
                  <a:srgbClr val="C00000"/>
                </a:solidFill>
              </a:rPr>
              <a:t>教師多元升等實施辦法</a:t>
            </a:r>
            <a:r>
              <a:rPr lang="zh-TW" altLang="en-US" dirty="0"/>
              <a:t>」所屬該類別該職級之標準。</a:t>
            </a:r>
            <a:endParaRPr lang="en-US" altLang="zh-TW" dirty="0"/>
          </a:p>
          <a:p>
            <a:r>
              <a:rPr lang="zh-TW" altLang="en-US" dirty="0"/>
              <a:t>新聘專任講師或新聘具</a:t>
            </a:r>
            <a:r>
              <a:rPr lang="zh-TW" altLang="en-US" dirty="0">
                <a:solidFill>
                  <a:srgbClr val="C00000"/>
                </a:solidFill>
              </a:rPr>
              <a:t>臨床醫師</a:t>
            </a:r>
            <a:r>
              <a:rPr lang="zh-TW" altLang="en-US" dirty="0"/>
              <a:t>身分之兼任教師，須有一篇新聘前五年內發表於國內外具審查機制之學術期刊論文。</a:t>
            </a:r>
            <a:endParaRPr lang="en-US" altLang="zh-TW" dirty="0"/>
          </a:p>
          <a:p>
            <a:r>
              <a:rPr lang="zh-TW" altLang="en-US" dirty="0"/>
              <a:t>配合學校或附設醫院發展需要，</a:t>
            </a:r>
            <a:r>
              <a:rPr lang="zh-TW" altLang="en-US" dirty="0">
                <a:solidFill>
                  <a:srgbClr val="C00000"/>
                </a:solidFill>
              </a:rPr>
              <a:t>由校、院方主動延攬</a:t>
            </a:r>
            <a:r>
              <a:rPr lang="zh-TW" altLang="en-US" dirty="0"/>
              <a:t>聘任，經</a:t>
            </a:r>
            <a:r>
              <a:rPr lang="zh-TW" altLang="en-US" b="1" dirty="0">
                <a:solidFill>
                  <a:srgbClr val="C00000"/>
                </a:solidFill>
              </a:rPr>
              <a:t>策發會認定</a:t>
            </a:r>
            <a:r>
              <a:rPr lang="zh-TW" altLang="en-US" dirty="0"/>
              <a:t>人才稀少或延攬人才不易之單位，不受前項規定之限制。</a:t>
            </a:r>
            <a:endParaRPr lang="en-US" altLang="zh-TW" dirty="0"/>
          </a:p>
          <a:p>
            <a:r>
              <a:rPr lang="zh-TW" altLang="en-US" dirty="0"/>
              <a:t>專長需與策發會所核准一致</a:t>
            </a:r>
          </a:p>
          <a:p>
            <a:r>
              <a:rPr lang="zh-TW" altLang="en-US" dirty="0"/>
              <a:t>專長需與授課科目一致</a:t>
            </a:r>
            <a:endParaRPr lang="en-US" altLang="zh-TW" dirty="0"/>
          </a:p>
          <a:p>
            <a:endParaRPr lang="zh-TW" altLang="en-US" dirty="0"/>
          </a:p>
          <a:p>
            <a:endParaRPr lang="zh-TW" altLang="en-US" dirty="0"/>
          </a:p>
        </p:txBody>
      </p:sp>
    </p:spTree>
    <p:extLst>
      <p:ext uri="{BB962C8B-B14F-4D97-AF65-F5344CB8AC3E}">
        <p14:creationId xmlns:p14="http://schemas.microsoft.com/office/powerpoint/2010/main" val="1042844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2462F9-E5AC-48C9-9B8D-FB908C8A9768}"/>
              </a:ext>
            </a:extLst>
          </p:cNvPr>
          <p:cNvSpPr>
            <a:spLocks noGrp="1"/>
          </p:cNvSpPr>
          <p:nvPr>
            <p:ph type="title"/>
          </p:nvPr>
        </p:nvSpPr>
        <p:spPr/>
        <p:txBody>
          <a:bodyPr/>
          <a:lstStyle/>
          <a:p>
            <a:r>
              <a:rPr lang="zh-TW" altLang="en-US" dirty="0"/>
              <a:t>教師聘任</a:t>
            </a:r>
            <a:r>
              <a:rPr lang="en-US" altLang="zh-TW" dirty="0"/>
              <a:t>—</a:t>
            </a:r>
            <a:r>
              <a:rPr lang="zh-TW" altLang="en-US" dirty="0"/>
              <a:t>兼任教師</a:t>
            </a:r>
          </a:p>
        </p:txBody>
      </p:sp>
      <p:sp>
        <p:nvSpPr>
          <p:cNvPr id="3" name="投影片編號版面配置區 2">
            <a:extLst>
              <a:ext uri="{FF2B5EF4-FFF2-40B4-BE49-F238E27FC236}">
                <a16:creationId xmlns:a16="http://schemas.microsoft.com/office/drawing/2014/main" id="{1F93D82E-A030-4C80-A514-FF20C809BD95}"/>
              </a:ext>
            </a:extLst>
          </p:cNvPr>
          <p:cNvSpPr>
            <a:spLocks noGrp="1"/>
          </p:cNvSpPr>
          <p:nvPr>
            <p:ph type="sldNum" sz="quarter" idx="12"/>
          </p:nvPr>
        </p:nvSpPr>
        <p:spPr/>
        <p:txBody>
          <a:bodyPr/>
          <a:lstStyle/>
          <a:p>
            <a:fld id="{7B1EE830-6379-4B2A-BED6-AF0163DE2DB7}" type="slidenum">
              <a:rPr lang="zh-TW" altLang="en-US" smtClean="0"/>
              <a:pPr/>
              <a:t>36</a:t>
            </a:fld>
            <a:endParaRPr lang="zh-TW" altLang="en-US" dirty="0"/>
          </a:p>
        </p:txBody>
      </p:sp>
      <p:sp>
        <p:nvSpPr>
          <p:cNvPr id="4" name="內容版面配置區 3">
            <a:extLst>
              <a:ext uri="{FF2B5EF4-FFF2-40B4-BE49-F238E27FC236}">
                <a16:creationId xmlns:a16="http://schemas.microsoft.com/office/drawing/2014/main" id="{58530928-14F6-4D7C-AB43-83B2BECC29DA}"/>
              </a:ext>
            </a:extLst>
          </p:cNvPr>
          <p:cNvSpPr>
            <a:spLocks noGrp="1"/>
          </p:cNvSpPr>
          <p:nvPr>
            <p:ph sz="quarter" idx="1"/>
          </p:nvPr>
        </p:nvSpPr>
        <p:spPr/>
        <p:txBody>
          <a:bodyPr>
            <a:normAutofit fontScale="77500" lnSpcReduction="20000"/>
          </a:bodyPr>
          <a:lstStyle/>
          <a:p>
            <a:pPr marL="0" indent="0">
              <a:buNone/>
            </a:pPr>
            <a:r>
              <a:rPr lang="zh-TW" altLang="en-US" dirty="0"/>
              <a:t>本校教師聘任及升等評審辦法</a:t>
            </a:r>
          </a:p>
          <a:p>
            <a:r>
              <a:rPr lang="en-US" altLang="zh-TW" dirty="0"/>
              <a:t>§3-1 </a:t>
            </a:r>
            <a:r>
              <a:rPr lang="zh-TW" altLang="en-US" dirty="0"/>
              <a:t>凡具臨床醫師身分之教師於聘任、送審教師資格及升等時須符合「本校教師多元升等實施辦法」</a:t>
            </a:r>
            <a:r>
              <a:rPr lang="en-US" altLang="zh-TW" dirty="0"/>
              <a:t>A</a:t>
            </a:r>
            <a:r>
              <a:rPr lang="zh-TW" altLang="en-US" dirty="0"/>
              <a:t>類職級標準。</a:t>
            </a:r>
          </a:p>
          <a:p>
            <a:r>
              <a:rPr lang="en-US" altLang="zh-TW" dirty="0"/>
              <a:t>§6   </a:t>
            </a:r>
            <a:r>
              <a:rPr lang="zh-TW" altLang="en-US" dirty="0"/>
              <a:t>新聘</a:t>
            </a:r>
            <a:r>
              <a:rPr lang="zh-TW" altLang="en-US" b="1" u="sng" dirty="0">
                <a:solidFill>
                  <a:srgbClr val="C00000"/>
                </a:solidFill>
              </a:rPr>
              <a:t>具臨床醫師身分</a:t>
            </a:r>
            <a:r>
              <a:rPr lang="zh-TW" altLang="en-US" dirty="0"/>
              <a:t>之兼任教師，須有一篇新聘前五年內發表於國內外具審查機制之學術 期刊論文。</a:t>
            </a:r>
          </a:p>
          <a:p>
            <a:r>
              <a:rPr lang="zh-TW" altLang="en-US" dirty="0"/>
              <a:t>新聘兼任教師除符合教育人員任用條例所定各款資格外，其有</a:t>
            </a:r>
            <a:r>
              <a:rPr lang="zh-TW" altLang="en-US" b="1" u="sng" dirty="0">
                <a:solidFill>
                  <a:srgbClr val="C00000"/>
                </a:solidFill>
              </a:rPr>
              <a:t>教育部頒發之教師證書</a:t>
            </a:r>
            <a:r>
              <a:rPr lang="zh-TW" altLang="en-US" dirty="0"/>
              <a:t>者，依教師證書職級聘任； 未具教師證書者，若持有</a:t>
            </a:r>
            <a:r>
              <a:rPr lang="zh-TW" altLang="en-US" b="1" u="sng" dirty="0">
                <a:solidFill>
                  <a:srgbClr val="C00000"/>
                </a:solidFill>
              </a:rPr>
              <a:t>碩士學位</a:t>
            </a:r>
            <a:r>
              <a:rPr lang="zh-TW" altLang="en-US" dirty="0"/>
              <a:t>證書則以講師職級聘任、</a:t>
            </a:r>
            <a:r>
              <a:rPr lang="zh-TW" altLang="en-US" b="1" u="sng" dirty="0">
                <a:solidFill>
                  <a:srgbClr val="C00000"/>
                </a:solidFill>
              </a:rPr>
              <a:t>博士學位</a:t>
            </a:r>
            <a:r>
              <a:rPr lang="zh-TW" altLang="en-US" dirty="0"/>
              <a:t>證書則以助理教授職級聘任。</a:t>
            </a:r>
          </a:p>
          <a:p>
            <a:r>
              <a:rPr lang="en-US" altLang="zh-TW" dirty="0"/>
              <a:t>§7   </a:t>
            </a:r>
            <a:r>
              <a:rPr lang="zh-TW" altLang="en-US" dirty="0"/>
              <a:t>兼任教師之聘任分為新聘及再聘，新聘係指於本校初聘或中斷聘期超過一學年</a:t>
            </a:r>
            <a:r>
              <a:rPr lang="en-US" altLang="zh-TW" dirty="0"/>
              <a:t>(</a:t>
            </a:r>
            <a:r>
              <a:rPr lang="zh-TW" altLang="en-US" dirty="0"/>
              <a:t>含</a:t>
            </a:r>
            <a:r>
              <a:rPr lang="en-US" altLang="zh-TW" dirty="0"/>
              <a:t>)</a:t>
            </a:r>
            <a:r>
              <a:rPr lang="zh-TW" altLang="en-US" dirty="0"/>
              <a:t>以上者。</a:t>
            </a:r>
          </a:p>
          <a:p>
            <a:endParaRPr lang="zh-TW" altLang="en-US" dirty="0"/>
          </a:p>
        </p:txBody>
      </p:sp>
    </p:spTree>
    <p:extLst>
      <p:ext uri="{BB962C8B-B14F-4D97-AF65-F5344CB8AC3E}">
        <p14:creationId xmlns:p14="http://schemas.microsoft.com/office/powerpoint/2010/main" val="22966213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8009A9-E728-4477-984F-656D2FEB2C26}"/>
              </a:ext>
            </a:extLst>
          </p:cNvPr>
          <p:cNvSpPr>
            <a:spLocks noGrp="1"/>
          </p:cNvSpPr>
          <p:nvPr>
            <p:ph type="title"/>
          </p:nvPr>
        </p:nvSpPr>
        <p:spPr/>
        <p:txBody>
          <a:bodyPr/>
          <a:lstStyle/>
          <a:p>
            <a:r>
              <a:rPr lang="zh-TW" altLang="en-US" dirty="0"/>
              <a:t>教師聘任</a:t>
            </a:r>
            <a:r>
              <a:rPr lang="en-US" altLang="zh-TW" dirty="0"/>
              <a:t>—</a:t>
            </a:r>
            <a:r>
              <a:rPr lang="zh-TW" altLang="en-US" dirty="0"/>
              <a:t>兼任教師</a:t>
            </a:r>
          </a:p>
        </p:txBody>
      </p:sp>
      <p:sp>
        <p:nvSpPr>
          <p:cNvPr id="3" name="投影片編號版面配置區 2">
            <a:extLst>
              <a:ext uri="{FF2B5EF4-FFF2-40B4-BE49-F238E27FC236}">
                <a16:creationId xmlns:a16="http://schemas.microsoft.com/office/drawing/2014/main" id="{56426DC6-A6BE-4A94-BBAA-557B19CAAC04}"/>
              </a:ext>
            </a:extLst>
          </p:cNvPr>
          <p:cNvSpPr>
            <a:spLocks noGrp="1"/>
          </p:cNvSpPr>
          <p:nvPr>
            <p:ph type="sldNum" sz="quarter" idx="12"/>
          </p:nvPr>
        </p:nvSpPr>
        <p:spPr/>
        <p:txBody>
          <a:bodyPr/>
          <a:lstStyle/>
          <a:p>
            <a:fld id="{7B1EE830-6379-4B2A-BED6-AF0163DE2DB7}" type="slidenum">
              <a:rPr lang="zh-TW" altLang="en-US" smtClean="0"/>
              <a:pPr/>
              <a:t>37</a:t>
            </a:fld>
            <a:endParaRPr lang="zh-TW" altLang="en-US" dirty="0"/>
          </a:p>
        </p:txBody>
      </p:sp>
      <p:sp>
        <p:nvSpPr>
          <p:cNvPr id="4" name="內容版面配置區 3">
            <a:extLst>
              <a:ext uri="{FF2B5EF4-FFF2-40B4-BE49-F238E27FC236}">
                <a16:creationId xmlns:a16="http://schemas.microsoft.com/office/drawing/2014/main" id="{564C40D1-8EF7-4DE0-9140-145E3ABC15B6}"/>
              </a:ext>
            </a:extLst>
          </p:cNvPr>
          <p:cNvSpPr>
            <a:spLocks noGrp="1"/>
          </p:cNvSpPr>
          <p:nvPr>
            <p:ph sz="quarter" idx="1"/>
          </p:nvPr>
        </p:nvSpPr>
        <p:spPr/>
        <p:txBody>
          <a:bodyPr>
            <a:normAutofit fontScale="55000" lnSpcReduction="20000"/>
          </a:bodyPr>
          <a:lstStyle/>
          <a:p>
            <a:r>
              <a:rPr lang="zh-TW" altLang="en-US" dirty="0"/>
              <a:t>依據專科以上學校總量發展規模與資源條件標準</a:t>
            </a:r>
            <a:r>
              <a:rPr lang="en-US" altLang="zh-TW" dirty="0"/>
              <a:t>-</a:t>
            </a:r>
            <a:r>
              <a:rPr lang="zh-TW" altLang="en-US" dirty="0"/>
              <a:t>師資質量計算基準，兼任教師</a:t>
            </a:r>
            <a:r>
              <a:rPr lang="zh-TW" altLang="en-US" b="1" dirty="0">
                <a:solidFill>
                  <a:srgbClr val="C00000"/>
                </a:solidFill>
              </a:rPr>
              <a:t>每週授課達二小時</a:t>
            </a:r>
            <a:r>
              <a:rPr lang="zh-TW" altLang="en-US" dirty="0"/>
              <a:t>以上，得認列兼任師資。</a:t>
            </a:r>
            <a:r>
              <a:rPr lang="zh-TW" altLang="en-US" b="1" dirty="0">
                <a:solidFill>
                  <a:srgbClr val="C00000"/>
                </a:solidFill>
              </a:rPr>
              <a:t>四名兼任</a:t>
            </a:r>
            <a:r>
              <a:rPr lang="zh-TW" altLang="en-US" dirty="0"/>
              <a:t>教師得折算列計一名專任師資。</a:t>
            </a:r>
            <a:endParaRPr lang="en-US" altLang="zh-TW" dirty="0"/>
          </a:p>
          <a:p>
            <a:endParaRPr lang="zh-TW" altLang="en-US" dirty="0"/>
          </a:p>
          <a:p>
            <a:r>
              <a:rPr lang="zh-TW" altLang="en-US" b="1" dirty="0">
                <a:solidFill>
                  <a:srgbClr val="C00000"/>
                </a:solidFill>
              </a:rPr>
              <a:t>具本職</a:t>
            </a:r>
            <a:r>
              <a:rPr lang="zh-TW" altLang="en-US" dirty="0"/>
              <a:t>，指兼任教師具下列身分之一：</a:t>
            </a:r>
          </a:p>
          <a:p>
            <a:pPr marL="0" indent="0">
              <a:buNone/>
            </a:pPr>
            <a:r>
              <a:rPr lang="zh-TW" altLang="en-US" dirty="0"/>
              <a:t>      一、軍人保險身分者。</a:t>
            </a:r>
          </a:p>
          <a:p>
            <a:pPr marL="0" indent="0">
              <a:buNone/>
            </a:pPr>
            <a:r>
              <a:rPr lang="zh-TW" altLang="en-US" dirty="0"/>
              <a:t>      二、公教人員保險身分者。</a:t>
            </a:r>
          </a:p>
          <a:p>
            <a:pPr marL="0" indent="0">
              <a:buNone/>
            </a:pPr>
            <a:r>
              <a:rPr lang="zh-TW" altLang="en-US" dirty="0"/>
              <a:t>      三、農民健康保險身分者。</a:t>
            </a:r>
          </a:p>
          <a:p>
            <a:pPr marL="0" indent="0">
              <a:buNone/>
            </a:pPr>
            <a:r>
              <a:rPr lang="zh-TW" altLang="en-US" dirty="0"/>
              <a:t>      四、勞工保險身分之下列全部時間工作者：</a:t>
            </a:r>
          </a:p>
          <a:p>
            <a:pPr marL="0" indent="0">
              <a:buNone/>
            </a:pPr>
            <a:r>
              <a:rPr lang="zh-TW" altLang="en-US" dirty="0"/>
              <a:t>         （一）以機關學校為投保單位：機關學校專任有給人員。</a:t>
            </a:r>
          </a:p>
          <a:p>
            <a:pPr marL="0" indent="0">
              <a:buNone/>
            </a:pPr>
            <a:r>
              <a:rPr lang="zh-TW" altLang="en-US" dirty="0"/>
              <a:t>         （二）非以機關學校為投保單位：</a:t>
            </a:r>
          </a:p>
          <a:p>
            <a:pPr marL="0" indent="0">
              <a:buNone/>
            </a:pPr>
            <a:r>
              <a:rPr lang="zh-TW" altLang="en-US" dirty="0"/>
              <a:t>               </a:t>
            </a:r>
            <a:r>
              <a:rPr lang="en-US" altLang="zh-TW" dirty="0"/>
              <a:t>1.</a:t>
            </a:r>
            <a:r>
              <a:rPr lang="zh-TW" altLang="en-US" dirty="0"/>
              <a:t>公、民營事業、機構之全部時間受雇者。</a:t>
            </a:r>
          </a:p>
          <a:p>
            <a:pPr marL="0" indent="0">
              <a:buNone/>
            </a:pPr>
            <a:r>
              <a:rPr lang="zh-TW" altLang="en-US" dirty="0"/>
              <a:t>               </a:t>
            </a:r>
            <a:r>
              <a:rPr lang="en-US" altLang="zh-TW" dirty="0"/>
              <a:t>2.</a:t>
            </a:r>
            <a:r>
              <a:rPr lang="zh-TW" altLang="en-US" dirty="0"/>
              <a:t>雇主或自營業主。</a:t>
            </a:r>
          </a:p>
          <a:p>
            <a:pPr marL="0" indent="0">
              <a:buNone/>
            </a:pPr>
            <a:r>
              <a:rPr lang="zh-TW" altLang="en-US" dirty="0"/>
              <a:t>               </a:t>
            </a:r>
            <a:r>
              <a:rPr lang="en-US" altLang="zh-TW" dirty="0"/>
              <a:t>3.</a:t>
            </a:r>
            <a:r>
              <a:rPr lang="zh-TW" altLang="en-US" dirty="0"/>
              <a:t>專門職業及技術人員自行執業者。</a:t>
            </a:r>
            <a:endParaRPr lang="en-US" altLang="zh-TW" dirty="0"/>
          </a:p>
          <a:p>
            <a:pPr marL="0" indent="0">
              <a:buNone/>
            </a:pPr>
            <a:r>
              <a:rPr lang="zh-TW" altLang="en-US" dirty="0"/>
              <a:t>      五、已依相關退休（職、伍）法規，支（兼）領退休（職、伍）給與者。</a:t>
            </a:r>
          </a:p>
        </p:txBody>
      </p:sp>
    </p:spTree>
    <p:extLst>
      <p:ext uri="{BB962C8B-B14F-4D97-AF65-F5344CB8AC3E}">
        <p14:creationId xmlns:p14="http://schemas.microsoft.com/office/powerpoint/2010/main" val="3499044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4518998-A922-4713-BFFF-0EEC963FE63A}"/>
              </a:ext>
            </a:extLst>
          </p:cNvPr>
          <p:cNvSpPr>
            <a:spLocks noGrp="1"/>
          </p:cNvSpPr>
          <p:nvPr>
            <p:ph type="title"/>
          </p:nvPr>
        </p:nvSpPr>
        <p:spPr/>
        <p:txBody>
          <a:bodyPr/>
          <a:lstStyle/>
          <a:p>
            <a:r>
              <a:rPr lang="zh-TW" altLang="en-US" dirty="0"/>
              <a:t>兼任教師健勞保費用</a:t>
            </a:r>
          </a:p>
        </p:txBody>
      </p:sp>
      <p:sp>
        <p:nvSpPr>
          <p:cNvPr id="3" name="投影片編號版面配置區 2">
            <a:extLst>
              <a:ext uri="{FF2B5EF4-FFF2-40B4-BE49-F238E27FC236}">
                <a16:creationId xmlns:a16="http://schemas.microsoft.com/office/drawing/2014/main" id="{7FFE13F2-8094-4526-B1EA-08A595BFE9D5}"/>
              </a:ext>
            </a:extLst>
          </p:cNvPr>
          <p:cNvSpPr>
            <a:spLocks noGrp="1"/>
          </p:cNvSpPr>
          <p:nvPr>
            <p:ph type="sldNum" sz="quarter" idx="12"/>
          </p:nvPr>
        </p:nvSpPr>
        <p:spPr/>
        <p:txBody>
          <a:bodyPr/>
          <a:lstStyle/>
          <a:p>
            <a:fld id="{7B1EE830-6379-4B2A-BED6-AF0163DE2DB7}" type="slidenum">
              <a:rPr lang="zh-TW" altLang="en-US" smtClean="0"/>
              <a:pPr/>
              <a:t>38</a:t>
            </a:fld>
            <a:endParaRPr lang="zh-TW" altLang="en-US" dirty="0"/>
          </a:p>
        </p:txBody>
      </p:sp>
      <p:sp>
        <p:nvSpPr>
          <p:cNvPr id="4" name="內容版面配置區 3">
            <a:extLst>
              <a:ext uri="{FF2B5EF4-FFF2-40B4-BE49-F238E27FC236}">
                <a16:creationId xmlns:a16="http://schemas.microsoft.com/office/drawing/2014/main" id="{ED3B5692-CC02-4F23-BAA9-721EC875F8BE}"/>
              </a:ext>
            </a:extLst>
          </p:cNvPr>
          <p:cNvSpPr>
            <a:spLocks noGrp="1"/>
          </p:cNvSpPr>
          <p:nvPr>
            <p:ph sz="quarter" idx="1"/>
          </p:nvPr>
        </p:nvSpPr>
        <p:spPr/>
        <p:txBody>
          <a:bodyPr/>
          <a:lstStyle/>
          <a:p>
            <a:r>
              <a:rPr lang="zh-TW" altLang="en-US" dirty="0"/>
              <a:t>兼任教師符合勞工保險條例、就業保險法或全民健康保險法所定資格者，學校於聘約有效期間為其投保勞工保險、就業保險及全民健康保險。</a:t>
            </a:r>
          </a:p>
          <a:p>
            <a:r>
              <a:rPr lang="zh-TW" altLang="en-US" dirty="0"/>
              <a:t>註</a:t>
            </a:r>
            <a:r>
              <a:rPr lang="en-US" altLang="zh-TW" dirty="0"/>
              <a:t>-</a:t>
            </a:r>
            <a:r>
              <a:rPr lang="zh-TW" altLang="en-US" dirty="0"/>
              <a:t>薪資表</a:t>
            </a:r>
            <a:r>
              <a:rPr lang="en-US" altLang="zh-TW" dirty="0"/>
              <a:t>1,500</a:t>
            </a:r>
            <a:r>
              <a:rPr lang="zh-TW" altLang="en-US" dirty="0"/>
              <a:t>以下：</a:t>
            </a:r>
            <a:endParaRPr lang="en-US" altLang="zh-TW" dirty="0"/>
          </a:p>
          <a:p>
            <a:pPr marL="320040" lvl="1" indent="0">
              <a:buNone/>
            </a:pPr>
            <a:r>
              <a:rPr lang="zh-TW" altLang="en-US" dirty="0"/>
              <a:t>機關負擔</a:t>
            </a:r>
            <a:r>
              <a:rPr lang="en-US" altLang="zh-TW" b="1" dirty="0">
                <a:solidFill>
                  <a:srgbClr val="C00000"/>
                </a:solidFill>
              </a:rPr>
              <a:t>5,430</a:t>
            </a:r>
            <a:r>
              <a:rPr lang="zh-TW" altLang="en-US" dirty="0"/>
              <a:t>元</a:t>
            </a:r>
            <a:r>
              <a:rPr lang="en-US" altLang="zh-TW" dirty="0"/>
              <a:t>(905</a:t>
            </a:r>
            <a:r>
              <a:rPr lang="zh-TW" altLang="en-US" dirty="0"/>
              <a:t>元*</a:t>
            </a:r>
            <a:r>
              <a:rPr lang="en-US" altLang="zh-TW" dirty="0"/>
              <a:t>6</a:t>
            </a:r>
            <a:r>
              <a:rPr lang="zh-TW" altLang="en-US" dirty="0"/>
              <a:t>月</a:t>
            </a:r>
            <a:r>
              <a:rPr lang="en-US" altLang="zh-TW" dirty="0"/>
              <a:t>)</a:t>
            </a:r>
          </a:p>
          <a:p>
            <a:pPr marL="320040" lvl="1" indent="0">
              <a:buNone/>
            </a:pPr>
            <a:r>
              <a:rPr lang="zh-TW" altLang="en-US" dirty="0"/>
              <a:t>兼任教師自付金額</a:t>
            </a:r>
            <a:r>
              <a:rPr lang="en-US" altLang="zh-TW" b="1" dirty="0">
                <a:solidFill>
                  <a:srgbClr val="C00000"/>
                </a:solidFill>
              </a:rPr>
              <a:t>1,530</a:t>
            </a:r>
            <a:r>
              <a:rPr lang="zh-TW" altLang="en-US" dirty="0"/>
              <a:t>元</a:t>
            </a:r>
            <a:r>
              <a:rPr lang="en-US" altLang="zh-TW" dirty="0"/>
              <a:t>(255</a:t>
            </a:r>
            <a:r>
              <a:rPr lang="zh-TW" altLang="en-US" dirty="0"/>
              <a:t>元*</a:t>
            </a:r>
            <a:r>
              <a:rPr lang="en-US" altLang="zh-TW" dirty="0"/>
              <a:t>6</a:t>
            </a:r>
            <a:r>
              <a:rPr lang="zh-TW" altLang="en-US" dirty="0"/>
              <a:t>月</a:t>
            </a:r>
            <a:r>
              <a:rPr lang="en-US" altLang="zh-TW" dirty="0"/>
              <a:t>)</a:t>
            </a:r>
          </a:p>
          <a:p>
            <a:endParaRPr lang="zh-TW" altLang="en-US" dirty="0"/>
          </a:p>
        </p:txBody>
      </p:sp>
    </p:spTree>
    <p:extLst>
      <p:ext uri="{BB962C8B-B14F-4D97-AF65-F5344CB8AC3E}">
        <p14:creationId xmlns:p14="http://schemas.microsoft.com/office/powerpoint/2010/main" val="3251367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標題 5">
            <a:extLst>
              <a:ext uri="{FF2B5EF4-FFF2-40B4-BE49-F238E27FC236}">
                <a16:creationId xmlns:a16="http://schemas.microsoft.com/office/drawing/2014/main" id="{79D1898B-4A3D-45D3-90CC-CF671C8155E4}"/>
              </a:ext>
            </a:extLst>
          </p:cNvPr>
          <p:cNvSpPr>
            <a:spLocks noGrp="1"/>
          </p:cNvSpPr>
          <p:nvPr>
            <p:ph type="subTitle" idx="1"/>
          </p:nvPr>
        </p:nvSpPr>
        <p:spPr/>
        <p:txBody>
          <a:bodyPr/>
          <a:lstStyle/>
          <a:p>
            <a:endParaRPr lang="zh-TW" altLang="en-US" dirty="0"/>
          </a:p>
        </p:txBody>
      </p:sp>
      <p:sp>
        <p:nvSpPr>
          <p:cNvPr id="5" name="標題 4">
            <a:extLst>
              <a:ext uri="{FF2B5EF4-FFF2-40B4-BE49-F238E27FC236}">
                <a16:creationId xmlns:a16="http://schemas.microsoft.com/office/drawing/2014/main" id="{E554C1E2-8B0D-4B4B-BE14-C4DF9C0FAECD}"/>
              </a:ext>
            </a:extLst>
          </p:cNvPr>
          <p:cNvSpPr>
            <a:spLocks noGrp="1"/>
          </p:cNvSpPr>
          <p:nvPr>
            <p:ph type="ctrTitle"/>
          </p:nvPr>
        </p:nvSpPr>
        <p:spPr/>
        <p:txBody>
          <a:bodyPr>
            <a:normAutofit fontScale="90000"/>
          </a:bodyPr>
          <a:lstStyle/>
          <a:p>
            <a:r>
              <a:rPr lang="zh-TW" altLang="en-US" dirty="0"/>
              <a:t>感謝聆聽</a:t>
            </a:r>
            <a:br>
              <a:rPr lang="en-US" altLang="zh-TW" dirty="0"/>
            </a:br>
            <a:r>
              <a:rPr lang="zh-TW" altLang="en-US" dirty="0"/>
              <a:t>敬請指正</a:t>
            </a:r>
          </a:p>
        </p:txBody>
      </p:sp>
    </p:spTree>
    <p:extLst>
      <p:ext uri="{BB962C8B-B14F-4D97-AF65-F5344CB8AC3E}">
        <p14:creationId xmlns:p14="http://schemas.microsoft.com/office/powerpoint/2010/main" val="225961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D3D4B7DD-67AC-4ED4-908D-5ABFC28771B7}"/>
              </a:ext>
            </a:extLst>
          </p:cNvPr>
          <p:cNvSpPr>
            <a:spLocks noGrp="1"/>
          </p:cNvSpPr>
          <p:nvPr>
            <p:ph type="title"/>
          </p:nvPr>
        </p:nvSpPr>
        <p:spPr/>
        <p:txBody>
          <a:bodyPr>
            <a:normAutofit fontScale="90000"/>
          </a:bodyPr>
          <a:lstStyle/>
          <a:p>
            <a:r>
              <a:rPr lang="zh-TW" altLang="en-US" dirty="0">
                <a:solidFill>
                  <a:prstClr val="black"/>
                </a:solidFill>
                <a:latin typeface="微軟正黑體" panose="020B0604030504040204" pitchFamily="34" charset="-120"/>
              </a:rPr>
              <a:t>升等流程</a:t>
            </a:r>
            <a:r>
              <a:rPr lang="en-US" altLang="zh-TW" dirty="0">
                <a:solidFill>
                  <a:prstClr val="black"/>
                </a:solidFill>
                <a:latin typeface="微軟正黑體" panose="020B0604030504040204" pitchFamily="34" charset="-120"/>
              </a:rPr>
              <a:t>/</a:t>
            </a:r>
            <a:r>
              <a:rPr lang="zh-TW" altLang="en-US" dirty="0">
                <a:solidFill>
                  <a:prstClr val="black"/>
                </a:solidFill>
                <a:latin typeface="微軟正黑體" panose="020B0604030504040204" pitchFamily="34" charset="-120"/>
              </a:rPr>
              <a:t>時程</a:t>
            </a:r>
            <a:r>
              <a:rPr lang="en-US" altLang="zh-TW" sz="4000" dirty="0">
                <a:solidFill>
                  <a:prstClr val="black"/>
                </a:solidFill>
                <a:latin typeface="微軟正黑體" panose="020B0604030504040204" pitchFamily="34" charset="-120"/>
              </a:rPr>
              <a:t>(</a:t>
            </a:r>
            <a:r>
              <a:rPr lang="zh-TW" altLang="en-US" sz="4000" b="1" dirty="0">
                <a:solidFill>
                  <a:schemeClr val="tx1"/>
                </a:solidFill>
                <a:latin typeface="微軟正黑體" panose="020B0604030504040204" pitchFamily="34" charset="-120"/>
              </a:rPr>
              <a:t>收件前</a:t>
            </a:r>
            <a:r>
              <a:rPr lang="zh-TW" altLang="en-US" sz="4000" b="1" dirty="0">
                <a:solidFill>
                  <a:srgbClr val="FF0000"/>
                </a:solidFill>
                <a:latin typeface="微軟正黑體" panose="020B0604030504040204" pitchFamily="34" charset="-120"/>
              </a:rPr>
              <a:t>確認有名額</a:t>
            </a:r>
            <a:r>
              <a:rPr lang="en-US" altLang="zh-TW" sz="4000" dirty="0">
                <a:solidFill>
                  <a:prstClr val="black"/>
                </a:solidFill>
                <a:latin typeface="微軟正黑體" panose="020B0604030504040204" pitchFamily="34" charset="-120"/>
              </a:rPr>
              <a:t>)</a:t>
            </a:r>
            <a:endParaRPr lang="zh-TW" altLang="en-US" sz="4000" dirty="0"/>
          </a:p>
        </p:txBody>
      </p:sp>
      <p:sp>
        <p:nvSpPr>
          <p:cNvPr id="3" name="投影片編號版面配置區 2">
            <a:extLst>
              <a:ext uri="{FF2B5EF4-FFF2-40B4-BE49-F238E27FC236}">
                <a16:creationId xmlns:a16="http://schemas.microsoft.com/office/drawing/2014/main" id="{3F2B23A4-CD48-4CF9-8450-FC03443D992E}"/>
              </a:ext>
            </a:extLst>
          </p:cNvPr>
          <p:cNvSpPr>
            <a:spLocks noGrp="1"/>
          </p:cNvSpPr>
          <p:nvPr>
            <p:ph type="sldNum" sz="quarter" idx="12"/>
          </p:nvPr>
        </p:nvSpPr>
        <p:spPr/>
        <p:txBody>
          <a:bodyPr/>
          <a:lstStyle/>
          <a:p>
            <a:fld id="{7B1EE830-6379-4B2A-BED6-AF0163DE2DB7}" type="slidenum">
              <a:rPr lang="zh-TW" altLang="en-US" smtClean="0"/>
              <a:pPr/>
              <a:t>4</a:t>
            </a:fld>
            <a:endParaRPr lang="zh-TW" altLang="en-US" dirty="0"/>
          </a:p>
        </p:txBody>
      </p:sp>
      <p:grpSp>
        <p:nvGrpSpPr>
          <p:cNvPr id="21" name="群組 20">
            <a:extLst>
              <a:ext uri="{FF2B5EF4-FFF2-40B4-BE49-F238E27FC236}">
                <a16:creationId xmlns:a16="http://schemas.microsoft.com/office/drawing/2014/main" id="{D7477E6C-5DA5-4643-91AD-C731B1AF1E6C}"/>
              </a:ext>
            </a:extLst>
          </p:cNvPr>
          <p:cNvGrpSpPr/>
          <p:nvPr/>
        </p:nvGrpSpPr>
        <p:grpSpPr>
          <a:xfrm>
            <a:off x="374904" y="1548360"/>
            <a:ext cx="4106094" cy="4645676"/>
            <a:chOff x="1008138" y="894580"/>
            <a:chExt cx="5195114" cy="5411711"/>
          </a:xfrm>
        </p:grpSpPr>
        <p:sp>
          <p:nvSpPr>
            <p:cNvPr id="22" name="手繪多邊形: 圖案 21">
              <a:extLst>
                <a:ext uri="{FF2B5EF4-FFF2-40B4-BE49-F238E27FC236}">
                  <a16:creationId xmlns:a16="http://schemas.microsoft.com/office/drawing/2014/main" id="{31F39B7F-41A3-448A-B993-09CDEEFDD06C}"/>
                </a:ext>
              </a:extLst>
            </p:cNvPr>
            <p:cNvSpPr/>
            <p:nvPr/>
          </p:nvSpPr>
          <p:spPr>
            <a:xfrm>
              <a:off x="1008138" y="894580"/>
              <a:ext cx="1287328" cy="982928"/>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ED7D31">
                    <a:lumMod val="67000"/>
                  </a:srgbClr>
                </a:gs>
                <a:gs pos="48000">
                  <a:srgbClr val="ED7D31">
                    <a:lumMod val="97000"/>
                    <a:lumOff val="3000"/>
                  </a:srgbClr>
                </a:gs>
                <a:gs pos="100000">
                  <a:srgbClr val="ED7D31">
                    <a:lumMod val="60000"/>
                    <a:lumOff val="40000"/>
                  </a:srgbClr>
                </a:gs>
              </a:gsLst>
              <a:lin ang="16200000" scaled="1"/>
              <a:tileRect/>
            </a:gradFill>
            <a:ln>
              <a:noFill/>
            </a:ln>
            <a:effectLst/>
          </p:spPr>
          <p:txBody>
            <a:bodyPr spcFirstLastPara="0" vert="horz" wrap="square" lIns="8097" tIns="266116"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8/1-8/15</a:t>
              </a:r>
              <a:endPar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3" name="手繪多邊形: 圖案 22">
              <a:extLst>
                <a:ext uri="{FF2B5EF4-FFF2-40B4-BE49-F238E27FC236}">
                  <a16:creationId xmlns:a16="http://schemas.microsoft.com/office/drawing/2014/main" id="{1C3E427A-9D48-44CE-8853-5618E002A235}"/>
                </a:ext>
              </a:extLst>
            </p:cNvPr>
            <p:cNvSpPr/>
            <p:nvPr/>
          </p:nvSpPr>
          <p:spPr>
            <a:xfrm>
              <a:off x="2303884" y="894582"/>
              <a:ext cx="3899368"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solidFill>
            <a:ln w="12700" cap="flat" cmpd="sng" algn="ctr">
              <a:solidFill>
                <a:srgbClr val="ED7D31"/>
              </a:solidFill>
              <a:prstDash val="solid"/>
              <a:miter lim="800000"/>
            </a:ln>
            <a:effectLst/>
          </p:spPr>
          <p:txBody>
            <a:bodyPr spcFirstLastPara="0" vert="horz" wrap="square" lIns="42673" tIns="27201" rIns="27201" bIns="27203" numCol="1" spcCol="1270" anchor="ctr" anchorCtr="0">
              <a:noAutofit/>
            </a:bodyPr>
            <a:lstStyle/>
            <a:p>
              <a:pPr marL="0" marR="0" lvl="1" indent="0" defTabSz="266700" eaLnBrk="1" fontAlgn="auto" latinLnBrk="0" hangingPunct="1">
                <a:lnSpc>
                  <a:spcPct val="90000"/>
                </a:lnSpc>
                <a:spcBef>
                  <a:spcPct val="0"/>
                </a:spcBef>
                <a:spcAft>
                  <a:spcPct val="15000"/>
                </a:spcAft>
                <a:buClrTx/>
                <a:buSzTx/>
                <a:buFontTx/>
                <a:buNone/>
                <a:tabLst/>
                <a:defRPr/>
              </a:pPr>
              <a:endParaRPr kumimoji="0" lang="zh-TW" altLang="en-US" sz="6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升等教師提名</a:t>
              </a:r>
              <a:r>
                <a:rPr kumimoji="0" lang="zh-TW" altLang="en-US"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表收件時間</a:t>
              </a:r>
            </a:p>
            <a:p>
              <a:pPr marL="42863" marR="0" lvl="1" indent="-42863" defTabSz="266700" eaLnBrk="1" fontAlgn="auto" latinLnBrk="0" hangingPunct="1">
                <a:lnSpc>
                  <a:spcPct val="90000"/>
                </a:lnSpc>
                <a:spcBef>
                  <a:spcPct val="0"/>
                </a:spcBef>
                <a:spcAft>
                  <a:spcPct val="15000"/>
                </a:spcAft>
                <a:buClrTx/>
                <a:buSzTx/>
                <a:buFontTx/>
                <a:buChar char="•"/>
                <a:tabLst/>
                <a:defRPr/>
              </a:pPr>
              <a:endParaRPr kumimoji="0" lang="zh-TW" altLang="en-US" sz="6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24" name="手繪多邊形: 圖案 23">
              <a:extLst>
                <a:ext uri="{FF2B5EF4-FFF2-40B4-BE49-F238E27FC236}">
                  <a16:creationId xmlns:a16="http://schemas.microsoft.com/office/drawing/2014/main" id="{C89DB083-FFCB-4ED0-B770-31868A1BCB21}"/>
                </a:ext>
              </a:extLst>
            </p:cNvPr>
            <p:cNvSpPr/>
            <p:nvPr/>
          </p:nvSpPr>
          <p:spPr>
            <a:xfrm>
              <a:off x="1008138" y="1780337"/>
              <a:ext cx="1287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ED7D31">
                    <a:lumMod val="67000"/>
                  </a:srgbClr>
                </a:gs>
                <a:gs pos="48000">
                  <a:srgbClr val="ED7D31">
                    <a:lumMod val="97000"/>
                    <a:lumOff val="3000"/>
                  </a:srgbClr>
                </a:gs>
                <a:gs pos="100000">
                  <a:srgbClr val="ED7D31">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8/31</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p>
          </p:txBody>
        </p:sp>
        <p:sp>
          <p:nvSpPr>
            <p:cNvPr id="25" name="手繪多邊形: 圖案 24">
              <a:extLst>
                <a:ext uri="{FF2B5EF4-FFF2-40B4-BE49-F238E27FC236}">
                  <a16:creationId xmlns:a16="http://schemas.microsoft.com/office/drawing/2014/main" id="{065F3C5C-DF37-4666-B203-7F254E9334E2}"/>
                </a:ext>
              </a:extLst>
            </p:cNvPr>
            <p:cNvSpPr/>
            <p:nvPr/>
          </p:nvSpPr>
          <p:spPr>
            <a:xfrm>
              <a:off x="1008138" y="2666094"/>
              <a:ext cx="1287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ED7D31">
                    <a:lumMod val="67000"/>
                  </a:srgbClr>
                </a:gs>
                <a:gs pos="48000">
                  <a:srgbClr val="ED7D31">
                    <a:lumMod val="97000"/>
                    <a:lumOff val="3000"/>
                  </a:srgbClr>
                </a:gs>
                <a:gs pos="100000">
                  <a:srgbClr val="ED7D31">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9/30</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p>
          </p:txBody>
        </p:sp>
        <p:sp>
          <p:nvSpPr>
            <p:cNvPr id="26" name="手繪多邊形: 圖案 25">
              <a:extLst>
                <a:ext uri="{FF2B5EF4-FFF2-40B4-BE49-F238E27FC236}">
                  <a16:creationId xmlns:a16="http://schemas.microsoft.com/office/drawing/2014/main" id="{DFB466CA-32DC-4D21-99A6-794416AF940B}"/>
                </a:ext>
              </a:extLst>
            </p:cNvPr>
            <p:cNvSpPr/>
            <p:nvPr/>
          </p:nvSpPr>
          <p:spPr>
            <a:xfrm>
              <a:off x="1008138" y="3551851"/>
              <a:ext cx="1287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ED7D31">
                    <a:lumMod val="67000"/>
                  </a:srgbClr>
                </a:gs>
                <a:gs pos="48000">
                  <a:srgbClr val="ED7D31">
                    <a:lumMod val="97000"/>
                    <a:lumOff val="3000"/>
                  </a:srgbClr>
                </a:gs>
                <a:gs pos="100000">
                  <a:srgbClr val="ED7D31">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10/5</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endPar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7" name="手繪多邊形: 圖案 26">
              <a:extLst>
                <a:ext uri="{FF2B5EF4-FFF2-40B4-BE49-F238E27FC236}">
                  <a16:creationId xmlns:a16="http://schemas.microsoft.com/office/drawing/2014/main" id="{6BCE1638-C9FA-40D8-B535-FB1650F5FCEE}"/>
                </a:ext>
              </a:extLst>
            </p:cNvPr>
            <p:cNvSpPr/>
            <p:nvPr/>
          </p:nvSpPr>
          <p:spPr>
            <a:xfrm>
              <a:off x="1008138" y="4437608"/>
              <a:ext cx="1287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ED7D31">
                    <a:lumMod val="67000"/>
                  </a:srgbClr>
                </a:gs>
                <a:gs pos="48000">
                  <a:srgbClr val="ED7D31">
                    <a:lumMod val="97000"/>
                    <a:lumOff val="3000"/>
                  </a:srgbClr>
                </a:gs>
                <a:gs pos="100000">
                  <a:srgbClr val="ED7D31">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10/30</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p>
          </p:txBody>
        </p:sp>
        <p:sp>
          <p:nvSpPr>
            <p:cNvPr id="28" name="手繪多邊形: 圖案 27">
              <a:extLst>
                <a:ext uri="{FF2B5EF4-FFF2-40B4-BE49-F238E27FC236}">
                  <a16:creationId xmlns:a16="http://schemas.microsoft.com/office/drawing/2014/main" id="{5015211E-0B37-49EC-BBAD-0E81AFBB8945}"/>
                </a:ext>
              </a:extLst>
            </p:cNvPr>
            <p:cNvSpPr/>
            <p:nvPr/>
          </p:nvSpPr>
          <p:spPr>
            <a:xfrm>
              <a:off x="2295466" y="4437606"/>
              <a:ext cx="3890946" cy="638903"/>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solidFill>
            <a:ln w="12700" cap="flat" cmpd="sng" algn="ctr">
              <a:solidFill>
                <a:srgbClr val="ED7D31"/>
              </a:solidFill>
              <a:prstDash val="solid"/>
              <a:miter lim="800000"/>
            </a:ln>
            <a:effectLst/>
          </p:spPr>
          <p:txBody>
            <a:bodyPr spcFirstLastPara="0" vert="horz" wrap="square" lIns="90679" tIns="31489" rIns="31487" bIns="31488" numCol="1" spcCol="1270" anchor="ctr" anchorCtr="0">
              <a:noAutofit/>
            </a:bodyPr>
            <a:lstStyle/>
            <a:p>
              <a:pPr marL="128588" marR="0" lvl="1" indent="-128588" defTabSz="566738" eaLnBrk="1" fontAlgn="auto" latinLnBrk="0" hangingPunct="1">
                <a:lnSpc>
                  <a:spcPct val="90000"/>
                </a:lnSpc>
                <a:spcBef>
                  <a:spcPct val="0"/>
                </a:spcBef>
                <a:spcAft>
                  <a:spcPct val="15000"/>
                </a:spcAft>
                <a:buClrTx/>
                <a:buSzTx/>
                <a:buFontTx/>
                <a:buChar char="•"/>
                <a:tabLst/>
                <a:defRPr/>
              </a:pPr>
              <a:endParaRPr kumimoji="0" lang="zh-TW" altLang="en-US" sz="1275"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a:p>
              <a:pPr marL="0" marR="0" lvl="1" indent="0" defTabSz="566738"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各學院召開教評會複審通過後資料及紀錄送人事室承辦校教評會業務</a:t>
              </a:r>
              <a:r>
                <a:rPr kumimoji="0" lang="zh-TW" altLang="en-US"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與</a:t>
              </a:r>
              <a:r>
                <a:rPr kumimoji="0" lang="zh-TW" altLang="zh-TW"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送外審</a:t>
              </a:r>
              <a:r>
                <a:rPr kumimoji="0" lang="zh-TW" altLang="en-US"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業務</a:t>
              </a:r>
              <a:endParaRPr kumimoji="0" lang="zh-TW" altLang="zh-TW"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a:p>
              <a:pPr marL="128588" marR="0" lvl="1" indent="-128588" defTabSz="566738" eaLnBrk="1" fontAlgn="auto" latinLnBrk="0" hangingPunct="1">
                <a:lnSpc>
                  <a:spcPct val="90000"/>
                </a:lnSpc>
                <a:spcBef>
                  <a:spcPct val="0"/>
                </a:spcBef>
                <a:spcAft>
                  <a:spcPct val="15000"/>
                </a:spcAft>
                <a:buClrTx/>
                <a:buSzTx/>
                <a:buFontTx/>
                <a:buChar char="•"/>
                <a:tabLst/>
                <a:defRPr/>
              </a:pPr>
              <a:endParaRPr kumimoji="0" lang="zh-TW" altLang="en-US" sz="1275"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29" name="手繪多邊形: 圖案 28">
              <a:extLst>
                <a:ext uri="{FF2B5EF4-FFF2-40B4-BE49-F238E27FC236}">
                  <a16:creationId xmlns:a16="http://schemas.microsoft.com/office/drawing/2014/main" id="{6DB5E10C-D0E6-490D-A8CA-346EE058676F}"/>
                </a:ext>
              </a:extLst>
            </p:cNvPr>
            <p:cNvSpPr/>
            <p:nvPr/>
          </p:nvSpPr>
          <p:spPr>
            <a:xfrm>
              <a:off x="1008138" y="5323364"/>
              <a:ext cx="1287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ED7D31">
                    <a:lumMod val="67000"/>
                  </a:srgbClr>
                </a:gs>
                <a:gs pos="48000">
                  <a:srgbClr val="ED7D31">
                    <a:lumMod val="97000"/>
                    <a:lumOff val="3000"/>
                  </a:srgbClr>
                </a:gs>
                <a:gs pos="100000">
                  <a:srgbClr val="ED7D31">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1</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月底</a:t>
              </a:r>
            </a:p>
          </p:txBody>
        </p:sp>
        <p:sp>
          <p:nvSpPr>
            <p:cNvPr id="30" name="手繪多邊形: 圖案 29">
              <a:extLst>
                <a:ext uri="{FF2B5EF4-FFF2-40B4-BE49-F238E27FC236}">
                  <a16:creationId xmlns:a16="http://schemas.microsoft.com/office/drawing/2014/main" id="{9FE53E41-81FE-4FD8-89B6-824871957A6A}"/>
                </a:ext>
              </a:extLst>
            </p:cNvPr>
            <p:cNvSpPr/>
            <p:nvPr/>
          </p:nvSpPr>
          <p:spPr>
            <a:xfrm>
              <a:off x="2295466" y="5323364"/>
              <a:ext cx="3890946"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solidFill>
            <a:ln w="12700" cap="flat" cmpd="sng" algn="ctr">
              <a:solidFill>
                <a:srgbClr val="ED7D31"/>
              </a:solidFill>
              <a:prstDash val="solid"/>
              <a:miter lim="800000"/>
            </a:ln>
            <a:effectLst/>
          </p:spPr>
          <p:txBody>
            <a:bodyPr spcFirstLastPara="0" vert="horz" wrap="square" lIns="90679" tIns="31488" rIns="31487" bIns="31488" numCol="1" spcCol="1270" anchor="ctr" anchorCtr="0">
              <a:noAutofit/>
            </a:bodyPr>
            <a:lstStyle/>
            <a:p>
              <a:pPr marL="0" marR="0" lvl="1" indent="0" defTabSz="566738"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校教評會進行決審</a:t>
              </a:r>
              <a:endParaRPr kumimoji="0" lang="zh-TW" altLang="en-US"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31" name="手繪多邊形: 圖案 30">
              <a:extLst>
                <a:ext uri="{FF2B5EF4-FFF2-40B4-BE49-F238E27FC236}">
                  <a16:creationId xmlns:a16="http://schemas.microsoft.com/office/drawing/2014/main" id="{13CC3B8F-77C4-49DA-8CDE-AFA688E67AF2}"/>
                </a:ext>
              </a:extLst>
            </p:cNvPr>
            <p:cNvSpPr/>
            <p:nvPr/>
          </p:nvSpPr>
          <p:spPr>
            <a:xfrm>
              <a:off x="2295465" y="1780902"/>
              <a:ext cx="3899367"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solidFill>
            <a:ln w="12700" cap="flat" cmpd="sng" algn="ctr">
              <a:solidFill>
                <a:srgbClr val="ED7D31"/>
              </a:solidFill>
              <a:prstDash val="solid"/>
              <a:miter lim="800000"/>
            </a:ln>
            <a:effectLst/>
          </p:spPr>
          <p:txBody>
            <a:bodyPr spcFirstLastPara="0" vert="horz" wrap="square" lIns="42673" tIns="27201" rIns="27201" bIns="27203" numCol="1" spcCol="1270" anchor="ctr" anchorCtr="0">
              <a:noAutofit/>
            </a:bodyPr>
            <a:lstStyle/>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05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升等教師將教學服務及研究資料送達各系、所、中心</a:t>
              </a:r>
              <a:r>
                <a:rPr kumimoji="0" lang="en-US" altLang="zh-TW" sz="105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a:t>
              </a:r>
              <a:r>
                <a:rPr kumimoji="0" lang="zh-TW" altLang="zh-TW" sz="105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符合年資、有缺額及研究量化通過</a:t>
              </a:r>
              <a:r>
                <a:rPr kumimoji="0" lang="en-US" altLang="zh-TW" sz="105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a:t>
              </a:r>
              <a:endParaRPr kumimoji="0" lang="zh-TW" altLang="en-US" sz="105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32" name="手繪多邊形: 圖案 31">
              <a:extLst>
                <a:ext uri="{FF2B5EF4-FFF2-40B4-BE49-F238E27FC236}">
                  <a16:creationId xmlns:a16="http://schemas.microsoft.com/office/drawing/2014/main" id="{ACB297E5-3CAC-47BB-9FBC-F746BD133731}"/>
                </a:ext>
              </a:extLst>
            </p:cNvPr>
            <p:cNvSpPr/>
            <p:nvPr/>
          </p:nvSpPr>
          <p:spPr>
            <a:xfrm>
              <a:off x="2295466" y="2666094"/>
              <a:ext cx="3899366"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solidFill>
            <a:ln w="12700" cap="flat" cmpd="sng" algn="ctr">
              <a:solidFill>
                <a:srgbClr val="ED7D31"/>
              </a:solidFill>
              <a:prstDash val="solid"/>
              <a:miter lim="800000"/>
            </a:ln>
            <a:effectLst/>
          </p:spPr>
          <p:txBody>
            <a:bodyPr spcFirstLastPara="0" vert="horz" wrap="square" lIns="42673" tIns="27201" rIns="27201" bIns="27203" numCol="1" spcCol="1270" anchor="ctr" anchorCtr="0">
              <a:noAutofit/>
            </a:bodyPr>
            <a:lstStyle/>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各系、所、中心召開教評會初審</a:t>
              </a:r>
              <a:endParaRPr kumimoji="0" lang="zh-TW" altLang="en-US"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33" name="手繪多邊形: 圖案 32">
              <a:extLst>
                <a:ext uri="{FF2B5EF4-FFF2-40B4-BE49-F238E27FC236}">
                  <a16:creationId xmlns:a16="http://schemas.microsoft.com/office/drawing/2014/main" id="{520B6E9D-57C3-4B34-B88A-9D65C0E88BE3}"/>
                </a:ext>
              </a:extLst>
            </p:cNvPr>
            <p:cNvSpPr/>
            <p:nvPr/>
          </p:nvSpPr>
          <p:spPr>
            <a:xfrm>
              <a:off x="2303884" y="3551849"/>
              <a:ext cx="3890947"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solidFill>
            <a:ln w="12700" cap="flat" cmpd="sng" algn="ctr">
              <a:solidFill>
                <a:srgbClr val="ED7D31"/>
              </a:solidFill>
              <a:prstDash val="solid"/>
              <a:miter lim="800000"/>
            </a:ln>
            <a:effectLst/>
          </p:spPr>
          <p:txBody>
            <a:bodyPr spcFirstLastPara="0" vert="horz" wrap="square" lIns="42673" tIns="27201" rIns="27201" bIns="27203" numCol="1" spcCol="1270" anchor="ctr" anchorCtr="0">
              <a:noAutofit/>
            </a:bodyPr>
            <a:lstStyle/>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初審後資料及紀錄送所屬院教評會</a:t>
              </a:r>
              <a:endParaRPr kumimoji="0" lang="zh-TW" altLang="en-US" sz="1200" b="0" i="0" u="none" strike="noStrike" kern="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grpSp>
      <p:grpSp>
        <p:nvGrpSpPr>
          <p:cNvPr id="34" name="群組 33">
            <a:extLst>
              <a:ext uri="{FF2B5EF4-FFF2-40B4-BE49-F238E27FC236}">
                <a16:creationId xmlns:a16="http://schemas.microsoft.com/office/drawing/2014/main" id="{218EB247-73CF-4A0A-83A8-1324641EAEC8}"/>
              </a:ext>
            </a:extLst>
          </p:cNvPr>
          <p:cNvGrpSpPr/>
          <p:nvPr/>
        </p:nvGrpSpPr>
        <p:grpSpPr>
          <a:xfrm>
            <a:off x="4656096" y="1561918"/>
            <a:ext cx="4308392" cy="4648381"/>
            <a:chOff x="5388320" y="1190022"/>
            <a:chExt cx="5178275" cy="5411711"/>
          </a:xfrm>
        </p:grpSpPr>
        <p:sp>
          <p:nvSpPr>
            <p:cNvPr id="35" name="手繪多邊形: 圖案 34">
              <a:extLst>
                <a:ext uri="{FF2B5EF4-FFF2-40B4-BE49-F238E27FC236}">
                  <a16:creationId xmlns:a16="http://schemas.microsoft.com/office/drawing/2014/main" id="{4E58738A-D1CD-4501-BDE2-9460E327B364}"/>
                </a:ext>
              </a:extLst>
            </p:cNvPr>
            <p:cNvSpPr/>
            <p:nvPr/>
          </p:nvSpPr>
          <p:spPr>
            <a:xfrm>
              <a:off x="5388320" y="1190022"/>
              <a:ext cx="1232328" cy="982928"/>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p:spPr>
          <p:txBody>
            <a:bodyPr spcFirstLastPara="0" vert="horz" wrap="square" lIns="8097" tIns="266116"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2/1-2/15</a:t>
              </a:r>
              <a:endPar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6" name="手繪多邊形: 圖案 35">
              <a:extLst>
                <a:ext uri="{FF2B5EF4-FFF2-40B4-BE49-F238E27FC236}">
                  <a16:creationId xmlns:a16="http://schemas.microsoft.com/office/drawing/2014/main" id="{194109F3-44AA-475E-A10A-167D33C5E1C9}"/>
                </a:ext>
              </a:extLst>
            </p:cNvPr>
            <p:cNvSpPr/>
            <p:nvPr/>
          </p:nvSpPr>
          <p:spPr>
            <a:xfrm>
              <a:off x="6620648" y="1190024"/>
              <a:ext cx="3945947"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txBody>
            <a:bodyPr spcFirstLastPara="0" vert="horz" wrap="square" lIns="42673" tIns="27201" rIns="27201" bIns="27203" numCol="1" spcCol="1270" anchor="ctr" anchorCtr="0">
              <a:noAutofit/>
            </a:bodyPr>
            <a:lstStyle/>
            <a:p>
              <a:pPr marL="42863" marR="0" lvl="1" indent="-42863" defTabSz="266700" eaLnBrk="1" fontAlgn="auto" latinLnBrk="0" hangingPunct="1">
                <a:lnSpc>
                  <a:spcPct val="90000"/>
                </a:lnSpc>
                <a:spcBef>
                  <a:spcPct val="0"/>
                </a:spcBef>
                <a:spcAft>
                  <a:spcPct val="15000"/>
                </a:spcAft>
                <a:buClrTx/>
                <a:buSzTx/>
                <a:buFontTx/>
                <a:buChar char="•"/>
                <a:tabLst/>
                <a:defRPr/>
              </a:pP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a:p>
              <a:pPr marL="42863" marR="0" lvl="1" indent="-42863" defTabSz="266700" eaLnBrk="1" fontAlgn="auto" latinLnBrk="0" hangingPunct="1">
                <a:lnSpc>
                  <a:spcPct val="90000"/>
                </a:lnSpc>
                <a:spcBef>
                  <a:spcPct val="0"/>
                </a:spcBef>
                <a:spcAft>
                  <a:spcPct val="15000"/>
                </a:spcAft>
                <a:buClrTx/>
                <a:buSzTx/>
                <a:buFontTx/>
                <a:buChar char="•"/>
                <a:tabLst/>
                <a:defRPr/>
              </a:pP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升等教師提名</a:t>
              </a:r>
              <a:r>
                <a:rPr kumimoji="0" lang="zh-TW" altLang="en-US"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表收件時間</a:t>
              </a:r>
            </a:p>
            <a:p>
              <a:pPr marL="42863" marR="0" lvl="1" indent="-42863" defTabSz="266700" eaLnBrk="1" fontAlgn="auto" latinLnBrk="0" hangingPunct="1">
                <a:lnSpc>
                  <a:spcPct val="90000"/>
                </a:lnSpc>
                <a:spcBef>
                  <a:spcPct val="0"/>
                </a:spcBef>
                <a:spcAft>
                  <a:spcPct val="15000"/>
                </a:spcAft>
                <a:buClrTx/>
                <a:buSzTx/>
                <a:buFontTx/>
                <a:buChar char="•"/>
                <a:tabLst/>
                <a:defRPr/>
              </a:pP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a:p>
              <a:pPr marL="42863" marR="0" lvl="1" indent="-42863" defTabSz="266700" eaLnBrk="1" fontAlgn="auto" latinLnBrk="0" hangingPunct="1">
                <a:lnSpc>
                  <a:spcPct val="90000"/>
                </a:lnSpc>
                <a:spcBef>
                  <a:spcPct val="0"/>
                </a:spcBef>
                <a:spcAft>
                  <a:spcPct val="15000"/>
                </a:spcAft>
                <a:buClrTx/>
                <a:buSzTx/>
                <a:buFontTx/>
                <a:buChar char="•"/>
                <a:tabLst/>
                <a:defRPr/>
              </a:pP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p:txBody>
        </p:sp>
        <p:sp>
          <p:nvSpPr>
            <p:cNvPr id="37" name="手繪多邊形: 圖案 36">
              <a:extLst>
                <a:ext uri="{FF2B5EF4-FFF2-40B4-BE49-F238E27FC236}">
                  <a16:creationId xmlns:a16="http://schemas.microsoft.com/office/drawing/2014/main" id="{878786D2-19D3-4959-B89D-10B833560B00}"/>
                </a:ext>
              </a:extLst>
            </p:cNvPr>
            <p:cNvSpPr/>
            <p:nvPr/>
          </p:nvSpPr>
          <p:spPr>
            <a:xfrm>
              <a:off x="5388320" y="2075779"/>
              <a:ext cx="1232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2/20</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p>
          </p:txBody>
        </p:sp>
        <p:sp>
          <p:nvSpPr>
            <p:cNvPr id="38" name="手繪多邊形: 圖案 37">
              <a:extLst>
                <a:ext uri="{FF2B5EF4-FFF2-40B4-BE49-F238E27FC236}">
                  <a16:creationId xmlns:a16="http://schemas.microsoft.com/office/drawing/2014/main" id="{692A4911-4761-49FF-821F-2BF33FF7BD83}"/>
                </a:ext>
              </a:extLst>
            </p:cNvPr>
            <p:cNvSpPr/>
            <p:nvPr/>
          </p:nvSpPr>
          <p:spPr>
            <a:xfrm>
              <a:off x="5388320" y="2961536"/>
              <a:ext cx="1232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3/30</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p>
          </p:txBody>
        </p:sp>
        <p:sp>
          <p:nvSpPr>
            <p:cNvPr id="39" name="手繪多邊形: 圖案 38">
              <a:extLst>
                <a:ext uri="{FF2B5EF4-FFF2-40B4-BE49-F238E27FC236}">
                  <a16:creationId xmlns:a16="http://schemas.microsoft.com/office/drawing/2014/main" id="{7F7BE2DB-588D-472B-B2C1-D4246C300B73}"/>
                </a:ext>
              </a:extLst>
            </p:cNvPr>
            <p:cNvSpPr/>
            <p:nvPr/>
          </p:nvSpPr>
          <p:spPr>
            <a:xfrm>
              <a:off x="5388320" y="3847293"/>
              <a:ext cx="1232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4/5</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endPar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0" name="手繪多邊形: 圖案 39">
              <a:extLst>
                <a:ext uri="{FF2B5EF4-FFF2-40B4-BE49-F238E27FC236}">
                  <a16:creationId xmlns:a16="http://schemas.microsoft.com/office/drawing/2014/main" id="{2E5F094E-EE64-40E4-A5D7-64D45ABCD502}"/>
                </a:ext>
              </a:extLst>
            </p:cNvPr>
            <p:cNvSpPr/>
            <p:nvPr/>
          </p:nvSpPr>
          <p:spPr>
            <a:xfrm>
              <a:off x="5388320" y="4733050"/>
              <a:ext cx="1232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4/30</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前</a:t>
              </a:r>
            </a:p>
          </p:txBody>
        </p:sp>
        <p:sp>
          <p:nvSpPr>
            <p:cNvPr id="41" name="手繪多邊形: 圖案 40">
              <a:extLst>
                <a:ext uri="{FF2B5EF4-FFF2-40B4-BE49-F238E27FC236}">
                  <a16:creationId xmlns:a16="http://schemas.microsoft.com/office/drawing/2014/main" id="{126F98BA-2049-4E31-9ABD-2C484B47035E}"/>
                </a:ext>
              </a:extLst>
            </p:cNvPr>
            <p:cNvSpPr/>
            <p:nvPr/>
          </p:nvSpPr>
          <p:spPr>
            <a:xfrm>
              <a:off x="6620648" y="4733048"/>
              <a:ext cx="3945947" cy="638903"/>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txBody>
            <a:bodyPr spcFirstLastPara="0" vert="horz" wrap="square" lIns="90679" tIns="31489" rIns="31487" bIns="31488" numCol="1" spcCol="1270" anchor="ctr" anchorCtr="0">
              <a:noAutofit/>
            </a:bodyPr>
            <a:lstStyle/>
            <a:p>
              <a:pPr marL="128588" marR="0" lvl="1" indent="-128588" defTabSz="566738" eaLnBrk="1" fontAlgn="auto" latinLnBrk="0" hangingPunct="1">
                <a:lnSpc>
                  <a:spcPct val="90000"/>
                </a:lnSpc>
                <a:spcBef>
                  <a:spcPct val="0"/>
                </a:spcBef>
                <a:spcAft>
                  <a:spcPct val="15000"/>
                </a:spcAft>
                <a:buClrTx/>
                <a:buSzTx/>
                <a:buFontTx/>
                <a:buChar char="•"/>
                <a:tabLst/>
                <a:defRPr/>
              </a:pPr>
              <a:endParaRPr kumimoji="0" lang="zh-TW" altLang="en-US" sz="1275"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a:p>
              <a:pPr marL="0" marR="0" lvl="1" indent="0" defTabSz="566738"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各學院召開教評會複審通過後資料及紀錄送人事室承辦校教評會業務</a:t>
              </a:r>
              <a:r>
                <a:rPr kumimoji="0" lang="zh-TW" altLang="en-US"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與</a:t>
              </a:r>
              <a:r>
                <a:rPr kumimoji="0" lang="zh-TW" altLang="zh-TW"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送外審</a:t>
              </a:r>
              <a:r>
                <a:rPr kumimoji="0" lang="zh-TW" altLang="en-US"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業務</a:t>
              </a:r>
              <a:endParaRPr kumimoji="0" lang="zh-TW" altLang="zh-TW"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a:p>
              <a:pPr marL="128588" marR="0" lvl="1" indent="-128588" defTabSz="566738" eaLnBrk="1" fontAlgn="auto" latinLnBrk="0" hangingPunct="1">
                <a:lnSpc>
                  <a:spcPct val="90000"/>
                </a:lnSpc>
                <a:spcBef>
                  <a:spcPct val="0"/>
                </a:spcBef>
                <a:spcAft>
                  <a:spcPct val="15000"/>
                </a:spcAft>
                <a:buClrTx/>
                <a:buSzTx/>
                <a:buFontTx/>
                <a:buChar char="•"/>
                <a:tabLst/>
                <a:defRPr/>
              </a:pPr>
              <a:endParaRPr kumimoji="0" lang="zh-TW" altLang="en-US" sz="1275"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p:txBody>
        </p:sp>
        <p:sp>
          <p:nvSpPr>
            <p:cNvPr id="42" name="手繪多邊形: 圖案 41">
              <a:extLst>
                <a:ext uri="{FF2B5EF4-FFF2-40B4-BE49-F238E27FC236}">
                  <a16:creationId xmlns:a16="http://schemas.microsoft.com/office/drawing/2014/main" id="{8F09390F-4C48-443E-A4C5-8496DEB9D03D}"/>
                </a:ext>
              </a:extLst>
            </p:cNvPr>
            <p:cNvSpPr/>
            <p:nvPr/>
          </p:nvSpPr>
          <p:spPr>
            <a:xfrm>
              <a:off x="5388320" y="5618806"/>
              <a:ext cx="1232328" cy="98292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p:spPr>
          <p:txBody>
            <a:bodyPr spcFirstLastPara="0" vert="horz" wrap="square" lIns="8097" tIns="266115" rIns="8096" bIns="266114" numCol="1" spcCol="1270" anchor="ctr" anchorCtr="0">
              <a:noAutofit/>
            </a:bodyPr>
            <a:lstStyle/>
            <a:p>
              <a:pPr marL="0" marR="0" lvl="0" indent="0" algn="ctr" defTabSz="566738" eaLnBrk="1" fontAlgn="auto" latinLnBrk="0" hangingPunct="1">
                <a:lnSpc>
                  <a:spcPct val="90000"/>
                </a:lnSpc>
                <a:spcBef>
                  <a:spcPct val="0"/>
                </a:spcBef>
                <a:spcAft>
                  <a:spcPct val="35000"/>
                </a:spcAft>
                <a:buClrTx/>
                <a:buSzTx/>
                <a:buFontTx/>
                <a:buNone/>
                <a:tabLst/>
                <a:defRPr/>
              </a:pPr>
              <a:r>
                <a:rPr kumimoji="0" lang="en-US" altLang="zh-TW"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6</a:t>
              </a:r>
              <a:r>
                <a:rPr kumimoji="0" lang="zh-TW" altLang="en-US" sz="1275" b="0" i="0" u="none" strike="noStrike" kern="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月底</a:t>
              </a:r>
            </a:p>
          </p:txBody>
        </p:sp>
        <p:sp>
          <p:nvSpPr>
            <p:cNvPr id="43" name="手繪多邊形: 圖案 42">
              <a:extLst>
                <a:ext uri="{FF2B5EF4-FFF2-40B4-BE49-F238E27FC236}">
                  <a16:creationId xmlns:a16="http://schemas.microsoft.com/office/drawing/2014/main" id="{F4C39ED8-4E81-42B6-84E5-72561C549DB5}"/>
                </a:ext>
              </a:extLst>
            </p:cNvPr>
            <p:cNvSpPr/>
            <p:nvPr/>
          </p:nvSpPr>
          <p:spPr>
            <a:xfrm>
              <a:off x="6620648" y="5618806"/>
              <a:ext cx="3945947"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txBody>
            <a:bodyPr spcFirstLastPara="0" vert="horz" wrap="square" lIns="90679" tIns="31488" rIns="31487" bIns="31488" numCol="1" spcCol="1270" anchor="ctr" anchorCtr="0">
              <a:noAutofit/>
            </a:bodyPr>
            <a:lstStyle/>
            <a:p>
              <a:pPr marL="0" marR="0" lvl="1" indent="0" defTabSz="566738"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校教評會進行決審</a:t>
              </a:r>
              <a:endParaRPr kumimoji="0" lang="zh-TW" altLang="en-US" sz="1275"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p:txBody>
        </p:sp>
        <p:sp>
          <p:nvSpPr>
            <p:cNvPr id="44" name="手繪多邊形: 圖案 43">
              <a:extLst>
                <a:ext uri="{FF2B5EF4-FFF2-40B4-BE49-F238E27FC236}">
                  <a16:creationId xmlns:a16="http://schemas.microsoft.com/office/drawing/2014/main" id="{FA76AB49-5515-48DC-9725-07891E8AC679}"/>
                </a:ext>
              </a:extLst>
            </p:cNvPr>
            <p:cNvSpPr/>
            <p:nvPr/>
          </p:nvSpPr>
          <p:spPr>
            <a:xfrm>
              <a:off x="6620648" y="2075779"/>
              <a:ext cx="3945947"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txBody>
            <a:bodyPr spcFirstLastPara="0" vert="horz" wrap="square" lIns="42673" tIns="27201" rIns="27201" bIns="27203" numCol="1" spcCol="1270" anchor="ctr" anchorCtr="0">
              <a:noAutofit/>
            </a:bodyPr>
            <a:lstStyle/>
            <a:p>
              <a:pPr marL="42863" marR="0" lvl="1" indent="-42863" defTabSz="266700" eaLnBrk="1" fontAlgn="auto" latinLnBrk="0" hangingPunct="1">
                <a:lnSpc>
                  <a:spcPct val="90000"/>
                </a:lnSpc>
                <a:spcBef>
                  <a:spcPct val="0"/>
                </a:spcBef>
                <a:spcAft>
                  <a:spcPct val="15000"/>
                </a:spcAft>
                <a:buClrTx/>
                <a:buSzTx/>
                <a:buFontTx/>
                <a:buChar char="•"/>
                <a:tabLst/>
                <a:defRPr/>
              </a:pP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05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升等教師將教學服務及研究資料送達各系、所、中心</a:t>
              </a:r>
              <a:r>
                <a:rPr kumimoji="0" lang="en-US" altLang="zh-TW" sz="105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a:t>
              </a:r>
              <a:r>
                <a:rPr kumimoji="0" lang="zh-TW" altLang="zh-TW" sz="105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符合年資、有缺額及研究量化通過</a:t>
              </a:r>
              <a:r>
                <a:rPr kumimoji="0" lang="en-US" altLang="zh-TW" sz="105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a:t>
              </a: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a:p>
              <a:pPr marL="42863" marR="0" lvl="1" indent="-42863" defTabSz="266700" eaLnBrk="1" fontAlgn="auto" latinLnBrk="0" hangingPunct="1">
                <a:lnSpc>
                  <a:spcPct val="90000"/>
                </a:lnSpc>
                <a:spcBef>
                  <a:spcPct val="0"/>
                </a:spcBef>
                <a:spcAft>
                  <a:spcPct val="15000"/>
                </a:spcAft>
                <a:buClrTx/>
                <a:buSzTx/>
                <a:buFontTx/>
                <a:buChar char="•"/>
                <a:tabLst/>
                <a:defRPr/>
              </a:pP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p:txBody>
        </p:sp>
        <p:sp>
          <p:nvSpPr>
            <p:cNvPr id="45" name="手繪多邊形: 圖案 44">
              <a:extLst>
                <a:ext uri="{FF2B5EF4-FFF2-40B4-BE49-F238E27FC236}">
                  <a16:creationId xmlns:a16="http://schemas.microsoft.com/office/drawing/2014/main" id="{A00801A1-F8BC-4927-A450-3289AE5375DB}"/>
                </a:ext>
              </a:extLst>
            </p:cNvPr>
            <p:cNvSpPr/>
            <p:nvPr/>
          </p:nvSpPr>
          <p:spPr>
            <a:xfrm>
              <a:off x="6620648" y="2961534"/>
              <a:ext cx="3945947"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txBody>
            <a:bodyPr spcFirstLastPara="0" vert="horz" wrap="square" lIns="42673" tIns="27201" rIns="27201" bIns="27203" numCol="1" spcCol="1270" anchor="ctr" anchorCtr="0">
              <a:noAutofit/>
            </a:bodyPr>
            <a:lstStyle/>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各系、所、中心召開教評會初審</a:t>
              </a: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p:txBody>
        </p:sp>
        <p:sp>
          <p:nvSpPr>
            <p:cNvPr id="46" name="手繪多邊形: 圖案 45">
              <a:extLst>
                <a:ext uri="{FF2B5EF4-FFF2-40B4-BE49-F238E27FC236}">
                  <a16:creationId xmlns:a16="http://schemas.microsoft.com/office/drawing/2014/main" id="{FADDB854-B919-448D-88F3-86BE448DF020}"/>
                </a:ext>
              </a:extLst>
            </p:cNvPr>
            <p:cNvSpPr/>
            <p:nvPr/>
          </p:nvSpPr>
          <p:spPr>
            <a:xfrm>
              <a:off x="6620648" y="3847289"/>
              <a:ext cx="3945947" cy="638902"/>
            </a:xfrm>
            <a:custGeom>
              <a:avLst/>
              <a:gdLst>
                <a:gd name="connsiteX0" fmla="*/ 106486 w 638902"/>
                <a:gd name="connsiteY0" fmla="*/ 0 h 4746152"/>
                <a:gd name="connsiteX1" fmla="*/ 532416 w 638902"/>
                <a:gd name="connsiteY1" fmla="*/ 0 h 4746152"/>
                <a:gd name="connsiteX2" fmla="*/ 638902 w 638902"/>
                <a:gd name="connsiteY2" fmla="*/ 106486 h 4746152"/>
                <a:gd name="connsiteX3" fmla="*/ 638902 w 638902"/>
                <a:gd name="connsiteY3" fmla="*/ 4746152 h 4746152"/>
                <a:gd name="connsiteX4" fmla="*/ 638902 w 638902"/>
                <a:gd name="connsiteY4" fmla="*/ 4746152 h 4746152"/>
                <a:gd name="connsiteX5" fmla="*/ 0 w 638902"/>
                <a:gd name="connsiteY5" fmla="*/ 4746152 h 4746152"/>
                <a:gd name="connsiteX6" fmla="*/ 0 w 638902"/>
                <a:gd name="connsiteY6" fmla="*/ 4746152 h 4746152"/>
                <a:gd name="connsiteX7" fmla="*/ 0 w 638902"/>
                <a:gd name="connsiteY7" fmla="*/ 106486 h 4746152"/>
                <a:gd name="connsiteX8" fmla="*/ 106486 w 638902"/>
                <a:gd name="connsiteY8" fmla="*/ 0 h 474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4746152">
                  <a:moveTo>
                    <a:pt x="638902" y="791043"/>
                  </a:moveTo>
                  <a:lnTo>
                    <a:pt x="638902" y="3955109"/>
                  </a:lnTo>
                  <a:cubicBezTo>
                    <a:pt x="638902" y="4391993"/>
                    <a:pt x="632484" y="4746152"/>
                    <a:pt x="624567" y="4746152"/>
                  </a:cubicBezTo>
                  <a:lnTo>
                    <a:pt x="0" y="4746152"/>
                  </a:lnTo>
                  <a:lnTo>
                    <a:pt x="0" y="4746152"/>
                  </a:lnTo>
                  <a:lnTo>
                    <a:pt x="0" y="0"/>
                  </a:lnTo>
                  <a:lnTo>
                    <a:pt x="0" y="0"/>
                  </a:lnTo>
                  <a:lnTo>
                    <a:pt x="624567" y="0"/>
                  </a:lnTo>
                  <a:cubicBezTo>
                    <a:pt x="632484" y="0"/>
                    <a:pt x="638902" y="354159"/>
                    <a:pt x="638902" y="791043"/>
                  </a:cubicBezTo>
                  <a:close/>
                </a:path>
              </a:pathLst>
            </a:cu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txBody>
            <a:bodyPr spcFirstLastPara="0" vert="horz" wrap="square" lIns="42673" tIns="27201" rIns="27201" bIns="27203" numCol="1" spcCol="1270" anchor="ctr" anchorCtr="0">
              <a:noAutofit/>
            </a:bodyPr>
            <a:lstStyle/>
            <a:p>
              <a:pPr marL="0" marR="0" lvl="1" indent="0" defTabSz="266700" eaLnBrk="1" fontAlgn="auto" latinLnBrk="0" hangingPunct="1">
                <a:lnSpc>
                  <a:spcPct val="90000"/>
                </a:lnSpc>
                <a:spcBef>
                  <a:spcPct val="0"/>
                </a:spcBef>
                <a:spcAft>
                  <a:spcPct val="15000"/>
                </a:spcAft>
                <a:buClrTx/>
                <a:buSzTx/>
                <a:buFontTx/>
                <a:buNone/>
                <a:tabLst/>
                <a:defRPr/>
              </a:pPr>
              <a:r>
                <a:rPr kumimoji="0" lang="zh-TW" altLang="zh-TW" sz="12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rPr>
                <a:t>初審後資料及紀錄送所屬院教評會</a:t>
              </a:r>
              <a:endParaRPr kumimoji="0" lang="zh-TW" altLang="en-US" sz="600" b="0" i="0" u="none" strike="noStrike" kern="0" cap="none" spc="0" normalizeH="0" baseline="0" noProof="0" dirty="0">
                <a:ln>
                  <a:noFill/>
                </a:ln>
                <a:solidFill>
                  <a:prstClr val="black">
                    <a:hueOff val="0"/>
                    <a:satOff val="0"/>
                    <a:lumOff val="0"/>
                    <a:alphaOff val="0"/>
                  </a:prstClr>
                </a:solidFill>
                <a:effectLst/>
                <a:uLnTx/>
                <a:uFillTx/>
                <a:latin typeface="Calibri" panose="020F0502020204030204"/>
                <a:ea typeface="新細明體" panose="02020500000000000000" pitchFamily="18" charset="-120"/>
                <a:cs typeface="+mn-cs"/>
              </a:endParaRPr>
            </a:p>
          </p:txBody>
        </p:sp>
      </p:grpSp>
    </p:spTree>
    <p:extLst>
      <p:ext uri="{BB962C8B-B14F-4D97-AF65-F5344CB8AC3E}">
        <p14:creationId xmlns:p14="http://schemas.microsoft.com/office/powerpoint/2010/main" val="23590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1B6DED-D2F2-4B84-BE9A-A644A0569081}"/>
              </a:ext>
            </a:extLst>
          </p:cNvPr>
          <p:cNvSpPr>
            <a:spLocks noGrp="1"/>
          </p:cNvSpPr>
          <p:nvPr>
            <p:ph type="title"/>
          </p:nvPr>
        </p:nvSpPr>
        <p:spPr>
          <a:xfrm>
            <a:off x="899592" y="447105"/>
            <a:ext cx="7772400" cy="536868"/>
          </a:xfrm>
        </p:spPr>
        <p:txBody>
          <a:bodyPr>
            <a:normAutofit fontScale="90000"/>
          </a:bodyPr>
          <a:lstStyle/>
          <a:p>
            <a:r>
              <a:rPr lang="zh-TW" altLang="en-US" dirty="0"/>
              <a:t>教師多元升等實施辦法</a:t>
            </a:r>
            <a:r>
              <a:rPr lang="en-US" altLang="zh-TW" dirty="0"/>
              <a:t>(</a:t>
            </a:r>
            <a:r>
              <a:rPr lang="zh-TW" altLang="en-US" dirty="0"/>
              <a:t>最新版</a:t>
            </a:r>
            <a:r>
              <a:rPr lang="en-US" altLang="zh-TW" dirty="0"/>
              <a:t>)</a:t>
            </a:r>
            <a:endParaRPr lang="zh-TW" altLang="en-US" dirty="0"/>
          </a:p>
        </p:txBody>
      </p:sp>
      <p:sp>
        <p:nvSpPr>
          <p:cNvPr id="3" name="投影片編號版面配置區 2">
            <a:extLst>
              <a:ext uri="{FF2B5EF4-FFF2-40B4-BE49-F238E27FC236}">
                <a16:creationId xmlns:a16="http://schemas.microsoft.com/office/drawing/2014/main" id="{2570A725-9D0D-4E20-8AAE-3826671C3346}"/>
              </a:ext>
            </a:extLst>
          </p:cNvPr>
          <p:cNvSpPr>
            <a:spLocks noGrp="1"/>
          </p:cNvSpPr>
          <p:nvPr>
            <p:ph type="sldNum" sz="quarter" idx="12"/>
          </p:nvPr>
        </p:nvSpPr>
        <p:spPr/>
        <p:txBody>
          <a:bodyPr/>
          <a:lstStyle/>
          <a:p>
            <a:fld id="{7B1EE830-6379-4B2A-BED6-AF0163DE2DB7}" type="slidenum">
              <a:rPr lang="zh-TW" altLang="en-US" smtClean="0"/>
              <a:pPr/>
              <a:t>5</a:t>
            </a:fld>
            <a:endParaRPr lang="zh-TW" altLang="en-US" dirty="0"/>
          </a:p>
        </p:txBody>
      </p:sp>
      <p:graphicFrame>
        <p:nvGraphicFramePr>
          <p:cNvPr id="5" name="內容版面配置區 4">
            <a:extLst>
              <a:ext uri="{FF2B5EF4-FFF2-40B4-BE49-F238E27FC236}">
                <a16:creationId xmlns:a16="http://schemas.microsoft.com/office/drawing/2014/main" id="{A2D1F2C2-8A94-423E-9905-2223D0C8BEFD}"/>
              </a:ext>
            </a:extLst>
          </p:cNvPr>
          <p:cNvGraphicFramePr>
            <a:graphicFrameLocks noGrp="1"/>
          </p:cNvGraphicFramePr>
          <p:nvPr>
            <p:ph sz="quarter" idx="1"/>
            <p:extLst>
              <p:ext uri="{D42A27DB-BD31-4B8C-83A1-F6EECF244321}">
                <p14:modId xmlns:p14="http://schemas.microsoft.com/office/powerpoint/2010/main" val="3479072513"/>
              </p:ext>
            </p:extLst>
          </p:nvPr>
        </p:nvGraphicFramePr>
        <p:xfrm>
          <a:off x="638837" y="1009867"/>
          <a:ext cx="8216969" cy="5377601"/>
        </p:xfrm>
        <a:graphic>
          <a:graphicData uri="http://schemas.openxmlformats.org/drawingml/2006/table">
            <a:tbl>
              <a:tblPr firstRow="1" bandRow="1">
                <a:tableStyleId>{5C22544A-7EE6-4342-B048-85BDC9FD1C3A}</a:tableStyleId>
              </a:tblPr>
              <a:tblGrid>
                <a:gridCol w="490841">
                  <a:extLst>
                    <a:ext uri="{9D8B030D-6E8A-4147-A177-3AD203B41FA5}">
                      <a16:colId xmlns:a16="http://schemas.microsoft.com/office/drawing/2014/main" val="3103027667"/>
                    </a:ext>
                  </a:extLst>
                </a:gridCol>
                <a:gridCol w="483119">
                  <a:extLst>
                    <a:ext uri="{9D8B030D-6E8A-4147-A177-3AD203B41FA5}">
                      <a16:colId xmlns:a16="http://schemas.microsoft.com/office/drawing/2014/main" val="2888145097"/>
                    </a:ext>
                  </a:extLst>
                </a:gridCol>
                <a:gridCol w="402248">
                  <a:extLst>
                    <a:ext uri="{9D8B030D-6E8A-4147-A177-3AD203B41FA5}">
                      <a16:colId xmlns:a16="http://schemas.microsoft.com/office/drawing/2014/main" val="198206511"/>
                    </a:ext>
                  </a:extLst>
                </a:gridCol>
                <a:gridCol w="2656247">
                  <a:extLst>
                    <a:ext uri="{9D8B030D-6E8A-4147-A177-3AD203B41FA5}">
                      <a16:colId xmlns:a16="http://schemas.microsoft.com/office/drawing/2014/main" val="3246146464"/>
                    </a:ext>
                  </a:extLst>
                </a:gridCol>
                <a:gridCol w="2092257">
                  <a:extLst>
                    <a:ext uri="{9D8B030D-6E8A-4147-A177-3AD203B41FA5}">
                      <a16:colId xmlns:a16="http://schemas.microsoft.com/office/drawing/2014/main" val="4271408643"/>
                    </a:ext>
                  </a:extLst>
                </a:gridCol>
                <a:gridCol w="2092257">
                  <a:extLst>
                    <a:ext uri="{9D8B030D-6E8A-4147-A177-3AD203B41FA5}">
                      <a16:colId xmlns:a16="http://schemas.microsoft.com/office/drawing/2014/main" val="2254239970"/>
                    </a:ext>
                  </a:extLst>
                </a:gridCol>
              </a:tblGrid>
              <a:tr h="354183">
                <a:tc>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tc>
                <a:tc>
                  <a:txBody>
                    <a:bodyPr/>
                    <a:lstStyle/>
                    <a:p>
                      <a:pPr algn="ctr">
                        <a:spcAft>
                          <a:spcPts val="0"/>
                        </a:spcAft>
                      </a:pPr>
                      <a:r>
                        <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學術升等</a:t>
                      </a:r>
                    </a:p>
                  </a:txBody>
                  <a:tcPr marL="68580" marR="68580" marT="0" marB="0" anchor="ctr"/>
                </a:tc>
                <a:tc>
                  <a:txBody>
                    <a:bodyPr/>
                    <a:lstStyle/>
                    <a:p>
                      <a:pPr algn="ctr">
                        <a:spcAft>
                          <a:spcPts val="0"/>
                        </a:spcAft>
                      </a:pPr>
                      <a:r>
                        <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技術應用</a:t>
                      </a:r>
                    </a:p>
                  </a:txBody>
                  <a:tcPr marL="68580" marR="68580" marT="0" marB="0" anchor="ctr"/>
                </a:tc>
                <a:tc>
                  <a:txBody>
                    <a:bodyPr/>
                    <a:lstStyle/>
                    <a:p>
                      <a:pPr algn="ctr">
                        <a:spcAft>
                          <a:spcPts val="0"/>
                        </a:spcAft>
                      </a:pPr>
                      <a:r>
                        <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教學實踐</a:t>
                      </a:r>
                    </a:p>
                  </a:txBody>
                  <a:tcPr marL="68580" marR="68580" marT="0" marB="0" anchor="ctr"/>
                </a:tc>
                <a:extLst>
                  <a:ext uri="{0D108BD9-81ED-4DB2-BD59-A6C34878D82A}">
                    <a16:rowId xmlns:a16="http://schemas.microsoft.com/office/drawing/2014/main" val="3651722794"/>
                  </a:ext>
                </a:extLst>
              </a:tr>
              <a:tr h="818518">
                <a:tc rowSpan="2">
                  <a:txBody>
                    <a:bodyPr/>
                    <a:lstStyle/>
                    <a:p>
                      <a:pPr algn="ctr"/>
                      <a:r>
                        <a:rPr lang="zh-TW" altLang="en-US" sz="1800" b="1" dirty="0">
                          <a:latin typeface="微軟正黑體" panose="020B0604030504040204" pitchFamily="34" charset="-120"/>
                          <a:ea typeface="微軟正黑體" panose="020B0604030504040204" pitchFamily="34" charset="-120"/>
                        </a:rPr>
                        <a:t>門檻</a:t>
                      </a:r>
                    </a:p>
                  </a:txBody>
                  <a:tcPr anchor="ctr">
                    <a:solidFill>
                      <a:schemeClr val="tx2">
                        <a:lumMod val="20000"/>
                        <a:lumOff val="80000"/>
                      </a:schemeClr>
                    </a:solidFill>
                  </a:tcPr>
                </a:tc>
                <a:tc rowSpan="2">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solidFill>
                      <a:schemeClr val="tx2">
                        <a:lumMod val="20000"/>
                        <a:lumOff val="80000"/>
                      </a:schemeClr>
                    </a:solidFill>
                  </a:tcPr>
                </a:tc>
                <a:tc rowSpan="2">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solidFill>
                      <a:schemeClr val="tx2">
                        <a:lumMod val="20000"/>
                        <a:lumOff val="80000"/>
                      </a:schemeClr>
                    </a:solidFill>
                  </a:tcPr>
                </a:tc>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教授</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A B</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起資前五年</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內</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r>
                        <a:rPr lang="zh-TW" altLang="en-US" sz="1800" dirty="0">
                          <a:latin typeface="微軟正黑體" panose="020B0604030504040204" pitchFamily="34" charset="-120"/>
                          <a:ea typeface="微軟正黑體" panose="020B0604030504040204" pitchFamily="34" charset="-120"/>
                        </a:rPr>
                        <a:t>副教授 </a:t>
                      </a:r>
                      <a:r>
                        <a:rPr lang="en-US" altLang="zh-TW" sz="1800" dirty="0">
                          <a:latin typeface="微軟正黑體" panose="020B0604030504040204" pitchFamily="34" charset="-120"/>
                          <a:ea typeface="微軟正黑體" panose="020B0604030504040204" pitchFamily="34" charset="-120"/>
                        </a:rPr>
                        <a:t>C</a:t>
                      </a:r>
                      <a:r>
                        <a:rPr lang="zh-TW" altLang="en-US" sz="1800" dirty="0">
                          <a:latin typeface="微軟正黑體" panose="020B0604030504040204" pitchFamily="34" charset="-120"/>
                          <a:ea typeface="微軟正黑體" panose="020B0604030504040204" pitchFamily="34" charset="-120"/>
                        </a:rPr>
                        <a:t>  </a:t>
                      </a:r>
                      <a:r>
                        <a:rPr lang="en-US" altLang="zh-TW" sz="1800" dirty="0">
                          <a:latin typeface="微軟正黑體" panose="020B0604030504040204" pitchFamily="34" charset="-120"/>
                          <a:ea typeface="微軟正黑體" panose="020B0604030504040204" pitchFamily="34" charset="-120"/>
                        </a:rPr>
                        <a:t>(</a:t>
                      </a:r>
                      <a:r>
                        <a:rPr lang="zh-TW" altLang="en-US" sz="1800" dirty="0">
                          <a:solidFill>
                            <a:srgbClr val="FF0000"/>
                          </a:solidFill>
                          <a:latin typeface="微軟正黑體" panose="020B0604030504040204" pitchFamily="34" charset="-120"/>
                          <a:ea typeface="微軟正黑體" panose="020B0604030504040204" pitchFamily="34" charset="-120"/>
                        </a:rPr>
                        <a:t>起資前五年</a:t>
                      </a:r>
                      <a:r>
                        <a:rPr lang="zh-TW" altLang="en-US" sz="1800" dirty="0">
                          <a:latin typeface="微軟正黑體" panose="020B0604030504040204" pitchFamily="34" charset="-120"/>
                          <a:ea typeface="微軟正黑體" panose="020B0604030504040204" pitchFamily="34" charset="-120"/>
                        </a:rPr>
                        <a:t>內</a:t>
                      </a:r>
                      <a:r>
                        <a:rPr lang="en-US" altLang="zh-TW" sz="1800" dirty="0">
                          <a:latin typeface="微軟正黑體" panose="020B0604030504040204" pitchFamily="34" charset="-120"/>
                          <a:ea typeface="微軟正黑體" panose="020B0604030504040204" pitchFamily="34" charset="-120"/>
                        </a:rPr>
                        <a:t>)</a:t>
                      </a:r>
                      <a:endParaRPr lang="zh-TW" altLang="en-US" sz="1800" dirty="0">
                        <a:latin typeface="微軟正黑體" panose="020B0604030504040204" pitchFamily="34" charset="-120"/>
                        <a:ea typeface="微軟正黑體" panose="020B0604030504040204" pitchFamily="34" charset="-120"/>
                      </a:endParaRPr>
                    </a:p>
                  </a:txBody>
                  <a:tcPr marL="68580" marR="68580" marT="0" marB="0" anchor="ctr">
                    <a:solidFill>
                      <a:schemeClr val="tx2">
                        <a:lumMod val="20000"/>
                        <a:lumOff val="80000"/>
                      </a:schemeClr>
                    </a:solidFill>
                  </a:tcPr>
                </a:tc>
                <a:tc gridSpan="2">
                  <a:txBody>
                    <a:bodyPr/>
                    <a:lstStyle/>
                    <a:p>
                      <a:pPr algn="ctr">
                        <a:spcAft>
                          <a:spcPts val="0"/>
                        </a:spcAft>
                      </a:pP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D</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F</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G</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H</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I</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J</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K</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L</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M</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spcAft>
                          <a:spcPts val="0"/>
                        </a:spcAft>
                      </a:pP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升等</a:t>
                      </a:r>
                      <a:r>
                        <a:rPr lang="zh-TW" altLang="en-US" sz="18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申請前三年</a:t>
                      </a:r>
                      <a:r>
                        <a:rPr lang="en-US" altLang="zh-TW" sz="18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三學年</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內</a:t>
                      </a:r>
                      <a:r>
                        <a:rPr lang="en-US"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tx2">
                        <a:lumMod val="20000"/>
                        <a:lumOff val="80000"/>
                      </a:schemeClr>
                    </a:solidFill>
                  </a:tcPr>
                </a:tc>
                <a:tc hMerge="1">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705250031"/>
                  </a:ext>
                </a:extLst>
              </a:tr>
              <a:tr h="440741">
                <a:tc vMerge="1">
                  <a:txBody>
                    <a:bodyPr/>
                    <a:lstStyle/>
                    <a:p>
                      <a:pPr algn="ctr"/>
                      <a:endParaRPr lang="zh-TW" altLang="en-US" sz="1800" b="1" dirty="0">
                        <a:latin typeface="微軟正黑體" panose="020B0604030504040204" pitchFamily="34" charset="-120"/>
                        <a:ea typeface="微軟正黑體" panose="020B0604030504040204" pitchFamily="34" charset="-120"/>
                      </a:endParaRPr>
                    </a:p>
                  </a:txBody>
                  <a:tcPr anchor="ctr">
                    <a:solidFill>
                      <a:schemeClr val="tx2">
                        <a:lumMod val="20000"/>
                        <a:lumOff val="80000"/>
                      </a:schemeClr>
                    </a:solidFill>
                  </a:tcPr>
                </a:tc>
                <a:tc vMerge="1">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solidFill>
                      <a:schemeClr val="tx2">
                        <a:lumMod val="20000"/>
                        <a:lumOff val="80000"/>
                      </a:schemeClr>
                    </a:solidFill>
                  </a:tcPr>
                </a:tc>
                <a:tc vMerge="1">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solidFill>
                      <a:schemeClr val="tx2">
                        <a:lumMod val="20000"/>
                        <a:lumOff val="80000"/>
                      </a:schemeClr>
                    </a:solidFill>
                  </a:tcPr>
                </a:tc>
                <a:tc gridSpan="3">
                  <a:txBody>
                    <a:bodyPr/>
                    <a:lstStyle/>
                    <a:p>
                      <a:pPr algn="ctr"/>
                      <a:r>
                        <a:rPr lang="zh-TW" altLang="en-US" sz="1800" b="1" u="sng" dirty="0">
                          <a:latin typeface="微軟正黑體" panose="020B0604030504040204" pitchFamily="34" charset="-120"/>
                          <a:ea typeface="微軟正黑體" panose="020B0604030504040204" pitchFamily="34" charset="-120"/>
                        </a:rPr>
                        <a:t>服務、教學</a:t>
                      </a:r>
                      <a:r>
                        <a:rPr lang="zh-TW" altLang="en-US" sz="1800" b="1" dirty="0">
                          <a:latin typeface="微軟正黑體" panose="020B0604030504040204" pitchFamily="34" charset="-120"/>
                          <a:ea typeface="微軟正黑體" panose="020B0604030504040204" pitchFamily="34" charset="-120"/>
                        </a:rPr>
                        <a:t>考核不得低於</a:t>
                      </a:r>
                      <a:r>
                        <a:rPr lang="en-US" altLang="zh-TW" sz="1800" b="1" dirty="0">
                          <a:latin typeface="微軟正黑體" panose="020B0604030504040204" pitchFamily="34" charset="-120"/>
                          <a:ea typeface="微軟正黑體" panose="020B0604030504040204" pitchFamily="34" charset="-120"/>
                        </a:rPr>
                        <a:t>70</a:t>
                      </a:r>
                      <a:r>
                        <a:rPr lang="zh-TW" altLang="en-US" sz="1800" b="1" dirty="0">
                          <a:latin typeface="微軟正黑體" panose="020B0604030504040204" pitchFamily="34" charset="-120"/>
                          <a:ea typeface="微軟正黑體" panose="020B0604030504040204" pitchFamily="34" charset="-120"/>
                        </a:rPr>
                        <a:t>分</a:t>
                      </a:r>
                    </a:p>
                  </a:txBody>
                  <a:tcPr anchor="ctr">
                    <a:solidFill>
                      <a:schemeClr val="tx2">
                        <a:lumMod val="20000"/>
                        <a:lumOff val="80000"/>
                      </a:schemeClr>
                    </a:solidFill>
                  </a:tcPr>
                </a:tc>
                <a:tc hMerge="1">
                  <a:txBody>
                    <a:bodyPr/>
                    <a:lstStyle/>
                    <a:p>
                      <a:pPr algn="ct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tx2">
                        <a:lumMod val="20000"/>
                        <a:lumOff val="80000"/>
                      </a:schemeClr>
                    </a:solidFill>
                  </a:tcPr>
                </a:tc>
                <a:tc hMerge="1">
                  <a:txBody>
                    <a:bodyPr/>
                    <a:lstStyle/>
                    <a:p>
                      <a:endParaRPr lang="zh-TW" altLang="en-US"/>
                    </a:p>
                  </a:txBody>
                  <a:tcPr/>
                </a:tc>
                <a:extLst>
                  <a:ext uri="{0D108BD9-81ED-4DB2-BD59-A6C34878D82A}">
                    <a16:rowId xmlns:a16="http://schemas.microsoft.com/office/drawing/2014/main" val="2232673074"/>
                  </a:ext>
                </a:extLst>
              </a:tr>
              <a:tr h="885456">
                <a:tc rowSpan="2">
                  <a:txBody>
                    <a:bodyPr/>
                    <a:lstStyle/>
                    <a:p>
                      <a:pPr algn="ctr"/>
                      <a:r>
                        <a:rPr lang="zh-TW" altLang="en-US" sz="1800" b="1" dirty="0">
                          <a:latin typeface="微軟正黑體" panose="020B0604030504040204" pitchFamily="34" charset="-120"/>
                          <a:ea typeface="微軟正黑體" panose="020B0604030504040204" pitchFamily="34" charset="-120"/>
                        </a:rPr>
                        <a:t>論文計分</a:t>
                      </a:r>
                    </a:p>
                  </a:txBody>
                  <a:tcPr anchor="ctr">
                    <a:lnB w="12700" cmpd="sng">
                      <a:noFill/>
                    </a:lnB>
                    <a:solidFill>
                      <a:schemeClr val="bg2"/>
                    </a:solidFill>
                  </a:tcPr>
                </a:tc>
                <a:tc>
                  <a:txBody>
                    <a:bodyPr/>
                    <a:lstStyle/>
                    <a:p>
                      <a:r>
                        <a:rPr lang="zh-TW" altLang="en-US" sz="1800" dirty="0">
                          <a:latin typeface="微軟正黑體" panose="020B0604030504040204" pitchFamily="34" charset="-120"/>
                          <a:ea typeface="微軟正黑體" panose="020B0604030504040204" pitchFamily="34" charset="-120"/>
                        </a:rPr>
                        <a:t>主論文</a:t>
                      </a:r>
                    </a:p>
                  </a:txBody>
                  <a:tcPr anchor="ctr">
                    <a:solidFill>
                      <a:schemeClr val="bg2"/>
                    </a:solidFill>
                  </a:tcPr>
                </a:tc>
                <a:tc>
                  <a:txBody>
                    <a:bodyPr/>
                    <a:lstStyle/>
                    <a:p>
                      <a:r>
                        <a:rPr lang="zh-TW" altLang="en-US" sz="1800" dirty="0">
                          <a:latin typeface="微軟正黑體" panose="020B0604030504040204" pitchFamily="34" charset="-120"/>
                          <a:ea typeface="微軟正黑體" panose="020B0604030504040204" pitchFamily="34" charset="-120"/>
                        </a:rPr>
                        <a:t>五年</a:t>
                      </a:r>
                    </a:p>
                  </a:txBody>
                  <a:tcPr anchor="ctr">
                    <a:solidFill>
                      <a:schemeClr val="bg2"/>
                    </a:solidFill>
                  </a:tcPr>
                </a:tc>
                <a:tc rowSpan="2">
                  <a:txBody>
                    <a:bodyPr/>
                    <a:lstStyle/>
                    <a:p>
                      <a:r>
                        <a:rPr kumimoji="0" lang="zh-TW" altLang="zh-TW" sz="1800" b="1" kern="1200" dirty="0">
                          <a:solidFill>
                            <a:schemeClr val="accent2"/>
                          </a:solidFill>
                          <a:effectLst/>
                          <a:latin typeface="微軟正黑體" panose="020B0604030504040204" pitchFamily="34" charset="-120"/>
                          <a:ea typeface="微軟正黑體" panose="020B0604030504040204" pitchFamily="34" charset="-120"/>
                          <a:cs typeface="+mn-cs"/>
                        </a:rPr>
                        <a:t>期刊論文</a:t>
                      </a:r>
                    </a:p>
                    <a:p>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專利</a:t>
                      </a:r>
                      <a:r>
                        <a:rPr kumimoji="0" lang="en-US" altLang="zh-TW" sz="1800" kern="1200" dirty="0">
                          <a:solidFill>
                            <a:schemeClr val="dk1"/>
                          </a:solidFill>
                          <a:effectLst/>
                          <a:latin typeface="微軟正黑體" panose="020B0604030504040204" pitchFamily="34" charset="-120"/>
                          <a:ea typeface="微軟正黑體" panose="020B0604030504040204" pitchFamily="34" charset="-120"/>
                          <a:cs typeface="+mn-cs"/>
                        </a:rPr>
                        <a:t>/</a:t>
                      </a:r>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技轉</a:t>
                      </a:r>
                    </a:p>
                    <a:p>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專書</a:t>
                      </a:r>
                      <a:r>
                        <a:rPr kumimoji="0" lang="en-US" altLang="zh-TW" sz="1800" kern="1200" dirty="0">
                          <a:solidFill>
                            <a:schemeClr val="dk1"/>
                          </a:solidFill>
                          <a:effectLst/>
                          <a:latin typeface="微軟正黑體" panose="020B0604030504040204" pitchFamily="34" charset="-120"/>
                          <a:ea typeface="微軟正黑體" panose="020B0604030504040204" pitchFamily="34" charset="-120"/>
                          <a:cs typeface="+mn-cs"/>
                        </a:rPr>
                        <a:t>/</a:t>
                      </a:r>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競賽</a:t>
                      </a:r>
                      <a:endParaRPr lang="zh-TW" altLang="en-US" sz="1800" dirty="0">
                        <a:latin typeface="微軟正黑體" panose="020B0604030504040204" pitchFamily="34" charset="-120"/>
                        <a:ea typeface="微軟正黑體" panose="020B0604030504040204" pitchFamily="34" charset="-120"/>
                      </a:endParaRPr>
                    </a:p>
                  </a:txBody>
                  <a:tcPr anchor="ctr">
                    <a:lnB w="12700" cmpd="sng">
                      <a:noFill/>
                    </a:lnB>
                    <a:solidFill>
                      <a:schemeClr val="bg2"/>
                    </a:solidFill>
                  </a:tcPr>
                </a:tc>
                <a:tc rowSpan="2">
                  <a:txBody>
                    <a:bodyPr/>
                    <a:lstStyle/>
                    <a:p>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期刊論文</a:t>
                      </a:r>
                    </a:p>
                    <a:p>
                      <a:r>
                        <a:rPr kumimoji="0" lang="zh-TW" altLang="zh-TW" sz="1800" b="1" kern="1200" dirty="0">
                          <a:solidFill>
                            <a:schemeClr val="accent2"/>
                          </a:solidFill>
                          <a:effectLst/>
                          <a:latin typeface="微軟正黑體" panose="020B0604030504040204" pitchFamily="34" charset="-120"/>
                          <a:ea typeface="微軟正黑體" panose="020B0604030504040204" pitchFamily="34" charset="-120"/>
                          <a:cs typeface="+mn-cs"/>
                        </a:rPr>
                        <a:t>專利</a:t>
                      </a:r>
                      <a:r>
                        <a:rPr kumimoji="0" lang="en-US" altLang="zh-TW" sz="1800" b="1" kern="1200" dirty="0">
                          <a:solidFill>
                            <a:schemeClr val="accent2"/>
                          </a:solidFill>
                          <a:effectLst/>
                          <a:latin typeface="微軟正黑體" panose="020B0604030504040204" pitchFamily="34" charset="-120"/>
                          <a:ea typeface="微軟正黑體" panose="020B0604030504040204" pitchFamily="34" charset="-120"/>
                          <a:cs typeface="+mn-cs"/>
                        </a:rPr>
                        <a:t>/</a:t>
                      </a:r>
                      <a:r>
                        <a:rPr kumimoji="0" lang="zh-TW" altLang="zh-TW" sz="1800" b="1" kern="1200" dirty="0">
                          <a:solidFill>
                            <a:schemeClr val="accent2"/>
                          </a:solidFill>
                          <a:effectLst/>
                          <a:latin typeface="微軟正黑體" panose="020B0604030504040204" pitchFamily="34" charset="-120"/>
                          <a:ea typeface="微軟正黑體" panose="020B0604030504040204" pitchFamily="34" charset="-120"/>
                          <a:cs typeface="+mn-cs"/>
                        </a:rPr>
                        <a:t>技轉</a:t>
                      </a:r>
                    </a:p>
                    <a:p>
                      <a:r>
                        <a:rPr kumimoji="0" lang="zh-TW" altLang="zh-TW" sz="1800" b="1" kern="1200" dirty="0">
                          <a:solidFill>
                            <a:schemeClr val="accent2"/>
                          </a:solidFill>
                          <a:effectLst/>
                          <a:latin typeface="微軟正黑體" panose="020B0604030504040204" pitchFamily="34" charset="-120"/>
                          <a:ea typeface="微軟正黑體" panose="020B0604030504040204" pitchFamily="34" charset="-120"/>
                          <a:cs typeface="+mn-cs"/>
                        </a:rPr>
                        <a:t>產學金額</a:t>
                      </a:r>
                    </a:p>
                    <a:p>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專書</a:t>
                      </a:r>
                      <a:r>
                        <a:rPr kumimoji="0" lang="en-US" altLang="zh-TW" sz="1800" kern="1200" dirty="0">
                          <a:solidFill>
                            <a:schemeClr val="dk1"/>
                          </a:solidFill>
                          <a:effectLst/>
                          <a:latin typeface="微軟正黑體" panose="020B0604030504040204" pitchFamily="34" charset="-120"/>
                          <a:ea typeface="微軟正黑體" panose="020B0604030504040204" pitchFamily="34" charset="-120"/>
                          <a:cs typeface="+mn-cs"/>
                        </a:rPr>
                        <a:t>/</a:t>
                      </a:r>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競賽</a:t>
                      </a:r>
                    </a:p>
                    <a:p>
                      <a:r>
                        <a:rPr kumimoji="0" lang="zh-TW" altLang="zh-TW" sz="1800" kern="1200" dirty="0">
                          <a:solidFill>
                            <a:schemeClr val="dk1"/>
                          </a:solidFill>
                          <a:effectLst/>
                          <a:latin typeface="微軟正黑體" panose="020B0604030504040204" pitchFamily="34" charset="-120"/>
                          <a:ea typeface="微軟正黑體" panose="020B0604030504040204" pitchFamily="34" charset="-120"/>
                          <a:cs typeface="+mn-cs"/>
                        </a:rPr>
                        <a:t>指導學生獲獎</a:t>
                      </a:r>
                      <a:endParaRPr lang="zh-TW" altLang="en-US" sz="1800" dirty="0">
                        <a:latin typeface="微軟正黑體" panose="020B0604030504040204" pitchFamily="34" charset="-120"/>
                        <a:ea typeface="微軟正黑體" panose="020B0604030504040204" pitchFamily="34" charset="-120"/>
                      </a:endParaRPr>
                    </a:p>
                  </a:txBody>
                  <a:tcPr anchor="ctr">
                    <a:lnB w="12700" cmpd="sng">
                      <a:noFill/>
                    </a:lnB>
                    <a:solidFill>
                      <a:schemeClr val="bg2"/>
                    </a:solidFill>
                  </a:tcPr>
                </a:tc>
                <a:tc rowSpan="2">
                  <a:txBody>
                    <a:bodyPr/>
                    <a:lstStyle/>
                    <a:p>
                      <a:r>
                        <a:rPr kumimoji="0" lang="zh-TW" altLang="zh-TW" sz="1800" b="1" kern="1200" dirty="0">
                          <a:solidFill>
                            <a:schemeClr val="accent2"/>
                          </a:solidFill>
                          <a:effectLst/>
                          <a:latin typeface="微軟正黑體" panose="020B0604030504040204" pitchFamily="34" charset="-120"/>
                          <a:ea typeface="微軟正黑體" panose="020B0604030504040204" pitchFamily="34" charset="-120"/>
                          <a:cs typeface="+mn-cs"/>
                        </a:rPr>
                        <a:t>期刊論文</a:t>
                      </a:r>
                    </a:p>
                    <a:p>
                      <a:r>
                        <a:rPr kumimoji="0" lang="zh-TW" altLang="zh-TW" sz="1800" kern="1200" dirty="0">
                          <a:solidFill>
                            <a:schemeClr val="tx1"/>
                          </a:solidFill>
                          <a:effectLst/>
                          <a:latin typeface="微軟正黑體" panose="020B0604030504040204" pitchFamily="34" charset="-120"/>
                          <a:ea typeface="微軟正黑體" panose="020B0604030504040204" pitchFamily="34" charset="-120"/>
                          <a:cs typeface="+mn-cs"/>
                        </a:rPr>
                        <a:t>專利</a:t>
                      </a:r>
                      <a:r>
                        <a:rPr kumimoji="0" lang="en-US" altLang="zh-TW" sz="1800" kern="1200" dirty="0">
                          <a:solidFill>
                            <a:schemeClr val="tx1"/>
                          </a:solidFill>
                          <a:effectLst/>
                          <a:latin typeface="微軟正黑體" panose="020B0604030504040204" pitchFamily="34" charset="-120"/>
                          <a:ea typeface="微軟正黑體" panose="020B0604030504040204" pitchFamily="34" charset="-120"/>
                          <a:cs typeface="+mn-cs"/>
                        </a:rPr>
                        <a:t>/</a:t>
                      </a:r>
                      <a:r>
                        <a:rPr kumimoji="0" lang="zh-TW" altLang="zh-TW" sz="1800" kern="1200" dirty="0">
                          <a:solidFill>
                            <a:schemeClr val="tx1"/>
                          </a:solidFill>
                          <a:effectLst/>
                          <a:latin typeface="微軟正黑體" panose="020B0604030504040204" pitchFamily="34" charset="-120"/>
                          <a:ea typeface="微軟正黑體" panose="020B0604030504040204" pitchFamily="34" charset="-120"/>
                          <a:cs typeface="+mn-cs"/>
                        </a:rPr>
                        <a:t>技轉</a:t>
                      </a:r>
                    </a:p>
                    <a:p>
                      <a:r>
                        <a:rPr kumimoji="0" lang="zh-TW" altLang="zh-TW" sz="1800" kern="1200" dirty="0">
                          <a:solidFill>
                            <a:schemeClr val="tx1"/>
                          </a:solidFill>
                          <a:effectLst/>
                          <a:latin typeface="微軟正黑體" panose="020B0604030504040204" pitchFamily="34" charset="-120"/>
                          <a:ea typeface="微軟正黑體" panose="020B0604030504040204" pitchFamily="34" charset="-120"/>
                          <a:cs typeface="+mn-cs"/>
                        </a:rPr>
                        <a:t>專書</a:t>
                      </a:r>
                      <a:r>
                        <a:rPr kumimoji="0" lang="en-US" altLang="zh-TW" sz="1800" kern="1200" dirty="0">
                          <a:solidFill>
                            <a:schemeClr val="tx1"/>
                          </a:solidFill>
                          <a:effectLst/>
                          <a:latin typeface="微軟正黑體" panose="020B0604030504040204" pitchFamily="34" charset="-120"/>
                          <a:ea typeface="微軟正黑體" panose="020B0604030504040204" pitchFamily="34" charset="-120"/>
                          <a:cs typeface="+mn-cs"/>
                        </a:rPr>
                        <a:t>/</a:t>
                      </a:r>
                      <a:r>
                        <a:rPr kumimoji="0" lang="zh-TW" altLang="zh-TW" sz="1800" kern="1200" dirty="0">
                          <a:solidFill>
                            <a:schemeClr val="tx1"/>
                          </a:solidFill>
                          <a:effectLst/>
                          <a:latin typeface="微軟正黑體" panose="020B0604030504040204" pitchFamily="34" charset="-120"/>
                          <a:ea typeface="微軟正黑體" panose="020B0604030504040204" pitchFamily="34" charset="-120"/>
                          <a:cs typeface="+mn-cs"/>
                        </a:rPr>
                        <a:t>競賽</a:t>
                      </a:r>
                    </a:p>
                    <a:p>
                      <a:r>
                        <a:rPr kumimoji="0" lang="zh-TW" altLang="zh-TW" sz="1800" b="1" kern="1200" dirty="0">
                          <a:solidFill>
                            <a:schemeClr val="accent2"/>
                          </a:solidFill>
                          <a:effectLst/>
                          <a:latin typeface="微軟正黑體" panose="020B0604030504040204" pitchFamily="34" charset="-120"/>
                          <a:ea typeface="微軟正黑體" panose="020B0604030504040204" pitchFamily="34" charset="-120"/>
                          <a:cs typeface="+mn-cs"/>
                        </a:rPr>
                        <a:t>教學計分</a:t>
                      </a:r>
                      <a:endParaRPr lang="zh-TW" altLang="en-US" sz="1800" dirty="0">
                        <a:solidFill>
                          <a:schemeClr val="accent2"/>
                        </a:solidFill>
                        <a:latin typeface="微軟正黑體" panose="020B0604030504040204" pitchFamily="34" charset="-120"/>
                        <a:ea typeface="微軟正黑體" panose="020B0604030504040204" pitchFamily="34" charset="-120"/>
                      </a:endParaRPr>
                    </a:p>
                  </a:txBody>
                  <a:tcPr anchor="ctr">
                    <a:lnB w="12700" cmpd="sng">
                      <a:noFill/>
                    </a:lnB>
                    <a:solidFill>
                      <a:schemeClr val="bg2"/>
                    </a:solidFill>
                  </a:tcPr>
                </a:tc>
                <a:extLst>
                  <a:ext uri="{0D108BD9-81ED-4DB2-BD59-A6C34878D82A}">
                    <a16:rowId xmlns:a16="http://schemas.microsoft.com/office/drawing/2014/main" val="2571873967"/>
                  </a:ext>
                </a:extLst>
              </a:tr>
              <a:tr h="1151093">
                <a:tc vMerge="1">
                  <a:txBody>
                    <a:bodyPr/>
                    <a:lstStyle/>
                    <a:p>
                      <a:endParaRPr lang="zh-TW" altLang="en-US" dirty="0"/>
                    </a:p>
                  </a:txBody>
                  <a:tcPr/>
                </a:tc>
                <a:tc>
                  <a:txBody>
                    <a:bodyPr/>
                    <a:lstStyle/>
                    <a:p>
                      <a:r>
                        <a:rPr lang="zh-TW" altLang="en-US" sz="1800" dirty="0">
                          <a:latin typeface="微軟正黑體" panose="020B0604030504040204" pitchFamily="34" charset="-120"/>
                          <a:ea typeface="微軟正黑體" panose="020B0604030504040204" pitchFamily="34" charset="-120"/>
                        </a:rPr>
                        <a:t>參考論文</a:t>
                      </a:r>
                    </a:p>
                  </a:txBody>
                  <a:tcPr anchor="ctr">
                    <a:lnB w="12700" cmpd="sng">
                      <a:noFill/>
                    </a:lnB>
                    <a:solidFill>
                      <a:schemeClr val="bg2"/>
                    </a:solidFill>
                  </a:tcPr>
                </a:tc>
                <a:tc>
                  <a:txBody>
                    <a:bodyPr/>
                    <a:lstStyle/>
                    <a:p>
                      <a:r>
                        <a:rPr lang="zh-TW" altLang="en-US" sz="1800" dirty="0">
                          <a:solidFill>
                            <a:srgbClr val="FF0000"/>
                          </a:solidFill>
                          <a:latin typeface="微軟正黑體" panose="020B0604030504040204" pitchFamily="34" charset="-120"/>
                          <a:ea typeface="微軟正黑體" panose="020B0604030504040204" pitchFamily="34" charset="-120"/>
                        </a:rPr>
                        <a:t>七年</a:t>
                      </a:r>
                    </a:p>
                  </a:txBody>
                  <a:tcPr anchor="ctr">
                    <a:lnB w="12700" cmpd="sng">
                      <a:noFill/>
                    </a:lnB>
                    <a:solidFill>
                      <a:schemeClr val="bg2"/>
                    </a:solidFill>
                  </a:tcPr>
                </a:tc>
                <a:tc vMerge="1">
                  <a:txBody>
                    <a:bodyPr/>
                    <a:lstStyle/>
                    <a:p>
                      <a:endParaRPr lang="zh-TW" altLang="en-US" dirty="0"/>
                    </a:p>
                  </a:txBody>
                  <a:tcPr anchor="ctr"/>
                </a:tc>
                <a:tc vMerge="1">
                  <a:txBody>
                    <a:bodyPr/>
                    <a:lstStyle/>
                    <a:p>
                      <a:endParaRPr lang="zh-TW" altLang="en-US" dirty="0"/>
                    </a:p>
                  </a:txBody>
                  <a:tcPr/>
                </a:tc>
                <a:tc vMerge="1">
                  <a:txBody>
                    <a:bodyPr/>
                    <a:lstStyle/>
                    <a:p>
                      <a:endParaRPr lang="zh-TW" altLang="en-US" dirty="0"/>
                    </a:p>
                  </a:txBody>
                  <a:tcPr/>
                </a:tc>
                <a:extLst>
                  <a:ext uri="{0D108BD9-81ED-4DB2-BD59-A6C34878D82A}">
                    <a16:rowId xmlns:a16="http://schemas.microsoft.com/office/drawing/2014/main" val="1871029695"/>
                  </a:ext>
                </a:extLst>
              </a:tr>
              <a:tr h="421686">
                <a:tc>
                  <a:txBody>
                    <a:bodyPr/>
                    <a:lstStyle/>
                    <a:p>
                      <a:pPr algn="ctr"/>
                      <a:endParaRPr lang="zh-TW" altLang="en-US" sz="1800" b="1"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90000"/>
                      </a:schemeClr>
                    </a:solidFill>
                  </a:tcPr>
                </a:tc>
                <a:tc>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90000"/>
                      </a:schemeClr>
                    </a:solidFill>
                  </a:tcPr>
                </a:tc>
                <a:tc>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9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送三級教評會審議</a:t>
                      </a:r>
                      <a:endPar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90000"/>
                      </a:schemeClr>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55195977"/>
                  </a:ext>
                </a:extLst>
              </a:tr>
              <a:tr h="1227776">
                <a:tc>
                  <a:txBody>
                    <a:bodyPr/>
                    <a:lstStyle/>
                    <a:p>
                      <a:pPr algn="ctr"/>
                      <a:r>
                        <a:rPr lang="zh-TW" altLang="en-US" sz="1800" b="1" dirty="0">
                          <a:latin typeface="微軟正黑體" panose="020B0604030504040204" pitchFamily="34" charset="-120"/>
                          <a:ea typeface="微軟正黑體" panose="020B0604030504040204" pitchFamily="34" charset="-120"/>
                        </a:rPr>
                        <a:t>外審</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DDDDD"/>
                    </a:solidFill>
                  </a:tcPr>
                </a:tc>
                <a:tc>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DDDDD"/>
                    </a:solidFill>
                  </a:tcPr>
                </a:tc>
                <a:tc>
                  <a:txBody>
                    <a:body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DDDDD"/>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教授</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800" kern="100" dirty="0">
                          <a:effectLst/>
                          <a:latin typeface="+mn-ea"/>
                          <a:ea typeface="+mn-ea"/>
                          <a:cs typeface="Times New Roman" panose="02020603050405020304" pitchFamily="18" charset="0"/>
                        </a:rPr>
                        <a:t>校</a:t>
                      </a:r>
                      <a:r>
                        <a:rPr lang="zh-TW" altLang="zh-TW" sz="1800" kern="100" dirty="0">
                          <a:effectLst/>
                          <a:latin typeface="+mn-ea"/>
                          <a:ea typeface="+mn-ea"/>
                          <a:cs typeface="Times New Roman" panose="02020603050405020304" pitchFamily="18" charset="0"/>
                        </a:rPr>
                        <a:t>教評送五位，須四位推薦。</a:t>
                      </a:r>
                      <a:r>
                        <a:rPr lang="en-US" altLang="zh-TW" sz="1800" kern="100" dirty="0">
                          <a:effectLst/>
                          <a:latin typeface="+mn-ea"/>
                          <a:ea typeface="+mn-ea"/>
                          <a:cs typeface="Times New Roman" panose="02020603050405020304" pitchFamily="18" charset="0"/>
                        </a:rPr>
                        <a:t>80</a:t>
                      </a:r>
                      <a:r>
                        <a:rPr lang="zh-TW" altLang="zh-TW" sz="1800" kern="100" dirty="0">
                          <a:effectLst/>
                          <a:latin typeface="+mn-ea"/>
                          <a:ea typeface="+mn-ea"/>
                          <a:cs typeface="Times New Roman" panose="02020603050405020304" pitchFamily="18" charset="0"/>
                        </a:rPr>
                        <a:t>分為推薦</a:t>
                      </a: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副教授</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800" kern="100" dirty="0">
                          <a:effectLst/>
                          <a:latin typeface="+mn-ea"/>
                          <a:ea typeface="+mn-ea"/>
                          <a:cs typeface="Times New Roman" panose="02020603050405020304" pitchFamily="18" charset="0"/>
                        </a:rPr>
                        <a:t>校</a:t>
                      </a:r>
                      <a:r>
                        <a:rPr lang="zh-TW" altLang="zh-TW" sz="1800" kern="100" dirty="0">
                          <a:effectLst/>
                          <a:latin typeface="+mn-ea"/>
                          <a:ea typeface="+mn-ea"/>
                          <a:cs typeface="Times New Roman" panose="02020603050405020304" pitchFamily="18" charset="0"/>
                        </a:rPr>
                        <a:t>教評送五位，須四位推薦。</a:t>
                      </a:r>
                      <a:r>
                        <a:rPr lang="en-US" altLang="zh-TW" sz="1800" kern="100" dirty="0">
                          <a:effectLst/>
                          <a:latin typeface="+mn-ea"/>
                          <a:ea typeface="+mn-ea"/>
                          <a:cs typeface="Times New Roman" panose="02020603050405020304" pitchFamily="18" charset="0"/>
                        </a:rPr>
                        <a:t>80</a:t>
                      </a:r>
                      <a:r>
                        <a:rPr lang="zh-TW" altLang="zh-TW" sz="1800" kern="100" dirty="0">
                          <a:effectLst/>
                          <a:latin typeface="+mn-ea"/>
                          <a:ea typeface="+mn-ea"/>
                          <a:cs typeface="Times New Roman" panose="02020603050405020304" pitchFamily="18" charset="0"/>
                        </a:rPr>
                        <a:t>分為推薦</a:t>
                      </a: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助理教授</a:t>
                      </a:r>
                      <a:r>
                        <a:rPr lang="zh-TW" altLang="en-US" sz="18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800" kern="100" dirty="0">
                          <a:effectLst/>
                          <a:latin typeface="+mn-ea"/>
                          <a:ea typeface="+mn-ea"/>
                          <a:cs typeface="Times New Roman" panose="02020603050405020304" pitchFamily="18" charset="0"/>
                        </a:rPr>
                        <a:t>校</a:t>
                      </a:r>
                      <a:r>
                        <a:rPr lang="zh-TW" altLang="zh-TW" sz="1800" kern="100" dirty="0">
                          <a:effectLst/>
                          <a:latin typeface="+mn-ea"/>
                          <a:ea typeface="+mn-ea"/>
                          <a:cs typeface="Times New Roman" panose="02020603050405020304" pitchFamily="18" charset="0"/>
                        </a:rPr>
                        <a:t>教評送五位，須四位推薦。</a:t>
                      </a:r>
                      <a:r>
                        <a:rPr lang="en-US" altLang="zh-TW" sz="1800" kern="100" dirty="0">
                          <a:effectLst/>
                          <a:latin typeface="+mn-ea"/>
                          <a:ea typeface="+mn-ea"/>
                          <a:cs typeface="Times New Roman" panose="02020603050405020304" pitchFamily="18" charset="0"/>
                        </a:rPr>
                        <a:t>75</a:t>
                      </a:r>
                      <a:r>
                        <a:rPr lang="zh-TW" altLang="zh-TW" sz="1800" kern="100" dirty="0">
                          <a:effectLst/>
                          <a:latin typeface="+mn-ea"/>
                          <a:ea typeface="+mn-ea"/>
                          <a:cs typeface="Times New Roman" panose="02020603050405020304" pitchFamily="18" charset="0"/>
                        </a:rPr>
                        <a:t>分為推薦</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DDDDD"/>
                    </a:solidFill>
                  </a:tcPr>
                </a:tc>
                <a:tc hMerge="1">
                  <a:txBody>
                    <a:bodyPr/>
                    <a:lstStyle/>
                    <a:p>
                      <a:pPr>
                        <a:spcAft>
                          <a:spcPts val="0"/>
                        </a:spcAft>
                      </a:pP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rgbClr val="CCFFCC"/>
                    </a:solidFill>
                  </a:tcPr>
                </a:tc>
                <a:tc hMerge="1">
                  <a:txBody>
                    <a:bodyPr/>
                    <a:lstStyle/>
                    <a:p>
                      <a:pPr>
                        <a:spcAft>
                          <a:spcPts val="0"/>
                        </a:spcAft>
                      </a:pP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822424730"/>
                  </a:ext>
                </a:extLst>
              </a:tr>
            </a:tbl>
          </a:graphicData>
        </a:graphic>
      </p:graphicFrame>
    </p:spTree>
    <p:extLst>
      <p:ext uri="{BB962C8B-B14F-4D97-AF65-F5344CB8AC3E}">
        <p14:creationId xmlns:p14="http://schemas.microsoft.com/office/powerpoint/2010/main" val="3935311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B84BC9-982A-4331-A898-D237F52E4C37}"/>
              </a:ext>
            </a:extLst>
          </p:cNvPr>
          <p:cNvSpPr>
            <a:spLocks noGrp="1"/>
          </p:cNvSpPr>
          <p:nvPr>
            <p:ph type="title"/>
          </p:nvPr>
        </p:nvSpPr>
        <p:spPr/>
        <p:txBody>
          <a:bodyPr/>
          <a:lstStyle/>
          <a:p>
            <a:r>
              <a:rPr lang="zh-TW" altLang="en-US" dirty="0"/>
              <a:t>法規修改前後主要變更</a:t>
            </a:r>
          </a:p>
        </p:txBody>
      </p:sp>
      <p:sp>
        <p:nvSpPr>
          <p:cNvPr id="3" name="投影片編號版面配置區 2">
            <a:extLst>
              <a:ext uri="{FF2B5EF4-FFF2-40B4-BE49-F238E27FC236}">
                <a16:creationId xmlns:a16="http://schemas.microsoft.com/office/drawing/2014/main" id="{840D1AC5-DA4E-44C4-9B97-42DEA6479B58}"/>
              </a:ext>
            </a:extLst>
          </p:cNvPr>
          <p:cNvSpPr>
            <a:spLocks noGrp="1"/>
          </p:cNvSpPr>
          <p:nvPr>
            <p:ph type="sldNum" sz="quarter" idx="12"/>
          </p:nvPr>
        </p:nvSpPr>
        <p:spPr/>
        <p:txBody>
          <a:bodyPr/>
          <a:lstStyle/>
          <a:p>
            <a:fld id="{7B1EE830-6379-4B2A-BED6-AF0163DE2DB7}" type="slidenum">
              <a:rPr lang="zh-TW" altLang="en-US" smtClean="0"/>
              <a:pPr/>
              <a:t>6</a:t>
            </a:fld>
            <a:endParaRPr lang="zh-TW" altLang="en-US" dirty="0"/>
          </a:p>
        </p:txBody>
      </p:sp>
      <p:sp>
        <p:nvSpPr>
          <p:cNvPr id="4" name="內容版面配置區 3">
            <a:extLst>
              <a:ext uri="{FF2B5EF4-FFF2-40B4-BE49-F238E27FC236}">
                <a16:creationId xmlns:a16="http://schemas.microsoft.com/office/drawing/2014/main" id="{B69EC783-960C-4E84-ADCF-3450E2089E37}"/>
              </a:ext>
            </a:extLst>
          </p:cNvPr>
          <p:cNvSpPr>
            <a:spLocks noGrp="1"/>
          </p:cNvSpPr>
          <p:nvPr>
            <p:ph sz="quarter" idx="1"/>
          </p:nvPr>
        </p:nvSpPr>
        <p:spPr/>
        <p:txBody>
          <a:bodyPr/>
          <a:lstStyle/>
          <a:p>
            <a:r>
              <a:rPr lang="zh-TW" altLang="en-US" dirty="0"/>
              <a:t>基本門檻部分整併 </a:t>
            </a:r>
            <a:r>
              <a:rPr lang="en-US" altLang="zh-TW" dirty="0"/>
              <a:t>(</a:t>
            </a:r>
            <a:r>
              <a:rPr lang="zh-TW" altLang="en-US" dirty="0"/>
              <a:t>細節如下</a:t>
            </a:r>
            <a:r>
              <a:rPr lang="en-US" altLang="zh-TW" dirty="0"/>
              <a:t>)</a:t>
            </a:r>
            <a:endParaRPr lang="zh-TW" altLang="en-US" dirty="0"/>
          </a:p>
          <a:p>
            <a:r>
              <a:rPr lang="zh-TW" altLang="en-US" dirty="0"/>
              <a:t>參考論文放寬為</a:t>
            </a:r>
            <a:r>
              <a:rPr lang="en-US" altLang="zh-TW" dirty="0"/>
              <a:t>7</a:t>
            </a:r>
            <a:r>
              <a:rPr lang="zh-TW" altLang="en-US" dirty="0"/>
              <a:t>年</a:t>
            </a:r>
            <a:endParaRPr lang="en-US" altLang="zh-TW" dirty="0"/>
          </a:p>
          <a:p>
            <a:r>
              <a:rPr lang="zh-TW" altLang="en-US" dirty="0"/>
              <a:t>高</a:t>
            </a:r>
            <a:r>
              <a:rPr lang="en-US" altLang="zh-TW" dirty="0"/>
              <a:t>IF</a:t>
            </a:r>
            <a:r>
              <a:rPr lang="zh-TW" altLang="en-US" dirty="0"/>
              <a:t>，以</a:t>
            </a:r>
            <a:r>
              <a:rPr lang="en-US" altLang="zh-TW" dirty="0"/>
              <a:t>6.0</a:t>
            </a:r>
            <a:r>
              <a:rPr lang="zh-TW" altLang="en-US" dirty="0"/>
              <a:t>為基準</a:t>
            </a:r>
            <a:r>
              <a:rPr lang="en-US" altLang="zh-TW" dirty="0"/>
              <a:t>(113/7/31</a:t>
            </a:r>
            <a:r>
              <a:rPr lang="zh-TW" altLang="en-US" dirty="0"/>
              <a:t>前可用</a:t>
            </a:r>
            <a:r>
              <a:rPr lang="en-US" altLang="zh-TW" dirty="0"/>
              <a:t>5.0)</a:t>
            </a:r>
          </a:p>
          <a:p>
            <a:r>
              <a:rPr lang="zh-TW" altLang="en-US" dirty="0"/>
              <a:t>一次外審</a:t>
            </a:r>
            <a:r>
              <a:rPr lang="en-US" altLang="zh-TW" dirty="0"/>
              <a:t>(</a:t>
            </a:r>
            <a:r>
              <a:rPr lang="zh-TW" altLang="en-US" dirty="0"/>
              <a:t>校教評</a:t>
            </a:r>
            <a:r>
              <a:rPr lang="en-US" altLang="zh-TW" dirty="0"/>
              <a:t>)</a:t>
            </a:r>
            <a:r>
              <a:rPr lang="zh-TW" altLang="en-US" dirty="0"/>
              <a:t>，五位中四位推薦即通過</a:t>
            </a:r>
            <a:endParaRPr lang="en-US" altLang="zh-TW" dirty="0"/>
          </a:p>
          <a:p>
            <a:r>
              <a:rPr lang="zh-TW" altLang="en-US" dirty="0"/>
              <a:t>代表著作可重覆再送</a:t>
            </a:r>
            <a:endParaRPr lang="en-US" altLang="zh-TW" dirty="0"/>
          </a:p>
        </p:txBody>
      </p:sp>
    </p:spTree>
    <p:extLst>
      <p:ext uri="{BB962C8B-B14F-4D97-AF65-F5344CB8AC3E}">
        <p14:creationId xmlns:p14="http://schemas.microsoft.com/office/powerpoint/2010/main" val="346997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57CB08-AC66-41E5-9EE6-AD3D4C281EB5}"/>
              </a:ext>
            </a:extLst>
          </p:cNvPr>
          <p:cNvSpPr>
            <a:spLocks noGrp="1"/>
          </p:cNvSpPr>
          <p:nvPr>
            <p:ph type="title"/>
          </p:nvPr>
        </p:nvSpPr>
        <p:spPr/>
        <p:txBody>
          <a:bodyPr/>
          <a:lstStyle/>
          <a:p>
            <a:r>
              <a:rPr lang="zh-TW" altLang="en-US" dirty="0"/>
              <a:t>多元升等途徑之定義</a:t>
            </a:r>
          </a:p>
        </p:txBody>
      </p:sp>
      <p:sp>
        <p:nvSpPr>
          <p:cNvPr id="3" name="投影片編號版面配置區 2">
            <a:extLst>
              <a:ext uri="{FF2B5EF4-FFF2-40B4-BE49-F238E27FC236}">
                <a16:creationId xmlns:a16="http://schemas.microsoft.com/office/drawing/2014/main" id="{3367BFB0-3A12-4B0C-B219-8D23B83E77B5}"/>
              </a:ext>
            </a:extLst>
          </p:cNvPr>
          <p:cNvSpPr>
            <a:spLocks noGrp="1"/>
          </p:cNvSpPr>
          <p:nvPr>
            <p:ph type="sldNum" sz="quarter" idx="12"/>
          </p:nvPr>
        </p:nvSpPr>
        <p:spPr/>
        <p:txBody>
          <a:bodyPr/>
          <a:lstStyle/>
          <a:p>
            <a:fld id="{7B1EE830-6379-4B2A-BED6-AF0163DE2DB7}" type="slidenum">
              <a:rPr lang="zh-TW" altLang="en-US" smtClean="0"/>
              <a:pPr/>
              <a:t>7</a:t>
            </a:fld>
            <a:endParaRPr lang="zh-TW" altLang="en-US" dirty="0"/>
          </a:p>
        </p:txBody>
      </p:sp>
      <p:sp>
        <p:nvSpPr>
          <p:cNvPr id="4" name="內容版面配置區 3">
            <a:extLst>
              <a:ext uri="{FF2B5EF4-FFF2-40B4-BE49-F238E27FC236}">
                <a16:creationId xmlns:a16="http://schemas.microsoft.com/office/drawing/2014/main" id="{6BDA2764-6A3F-4C8F-95A7-FA90F1395522}"/>
              </a:ext>
            </a:extLst>
          </p:cNvPr>
          <p:cNvSpPr>
            <a:spLocks noGrp="1"/>
          </p:cNvSpPr>
          <p:nvPr>
            <p:ph sz="quarter" idx="1"/>
          </p:nvPr>
        </p:nvSpPr>
        <p:spPr/>
        <p:txBody>
          <a:bodyPr>
            <a:normAutofit fontScale="77500" lnSpcReduction="20000"/>
          </a:bodyPr>
          <a:lstStyle/>
          <a:p>
            <a:r>
              <a:rPr lang="zh-TW" altLang="en-US" b="1" dirty="0"/>
              <a:t>學術研究途徑</a:t>
            </a:r>
            <a:r>
              <a:rPr lang="zh-TW" altLang="en-US" dirty="0"/>
              <a:t>升等：教師在該學術領域之研究成果有具體貢獻者，得以專門著作送審；其審查意見表如附表一</a:t>
            </a:r>
            <a:r>
              <a:rPr lang="en-US" altLang="zh-TW" dirty="0"/>
              <a:t>(</a:t>
            </a:r>
            <a:r>
              <a:rPr lang="zh-TW" altLang="en-US" dirty="0"/>
              <a:t>表格 </a:t>
            </a:r>
            <a:r>
              <a:rPr lang="en-US" altLang="zh-TW" dirty="0"/>
              <a:t>A</a:t>
            </a:r>
            <a:r>
              <a:rPr lang="zh-TW" altLang="en-US" dirty="0"/>
              <a:t>、表格 </a:t>
            </a:r>
            <a:r>
              <a:rPr lang="en-US" altLang="zh-TW" dirty="0"/>
              <a:t>B)</a:t>
            </a:r>
            <a:r>
              <a:rPr lang="zh-TW" altLang="en-US" dirty="0"/>
              <a:t>。 </a:t>
            </a:r>
          </a:p>
          <a:p>
            <a:r>
              <a:rPr lang="zh-TW" altLang="en-US" b="1" dirty="0"/>
              <a:t>技術應用途徑</a:t>
            </a:r>
            <a:r>
              <a:rPr lang="zh-TW" altLang="en-US" dirty="0"/>
              <a:t>升等：教師在技術研發領域之學理或實作有創新、改進或延伸應用之具體研發成果者，得以技術報告送審；其審查意見表如附表二</a:t>
            </a:r>
            <a:r>
              <a:rPr lang="en-US" altLang="zh-TW" dirty="0"/>
              <a:t>(</a:t>
            </a:r>
            <a:r>
              <a:rPr lang="zh-TW" altLang="en-US" dirty="0"/>
              <a:t>表格 </a:t>
            </a:r>
            <a:r>
              <a:rPr lang="en-US" altLang="zh-TW" dirty="0"/>
              <a:t>D)</a:t>
            </a:r>
            <a:r>
              <a:rPr lang="zh-TW" altLang="en-US" dirty="0"/>
              <a:t>。 </a:t>
            </a:r>
          </a:p>
          <a:p>
            <a:r>
              <a:rPr lang="zh-TW" altLang="en-US" b="1" dirty="0"/>
              <a:t>教學實務途徑</a:t>
            </a:r>
            <a:r>
              <a:rPr lang="zh-TW" altLang="en-US" dirty="0"/>
              <a:t>升等：教師在教學實踐研究領域，透過課程設計、教材、教法、教具、科技媒體運用、評量工具運用等方式，採取適當之研究方法驗證成效之歷程，具有創新、改進或延伸應用之具體研究</a:t>
            </a:r>
            <a:r>
              <a:rPr lang="en-US" altLang="zh-TW" dirty="0"/>
              <a:t>(</a:t>
            </a:r>
            <a:r>
              <a:rPr lang="zh-TW" altLang="en-US" dirty="0"/>
              <a:t>發</a:t>
            </a:r>
            <a:r>
              <a:rPr lang="en-US" altLang="zh-TW" dirty="0"/>
              <a:t>)</a:t>
            </a:r>
            <a:r>
              <a:rPr lang="zh-TW" altLang="en-US" dirty="0"/>
              <a:t>成果，於校內外推廣具有重要具體貢獻者，得以專門著作或技術報告送審；其審查意見表如附表三</a:t>
            </a:r>
            <a:r>
              <a:rPr lang="en-US" altLang="zh-TW" dirty="0"/>
              <a:t>(</a:t>
            </a:r>
            <a:r>
              <a:rPr lang="zh-TW" altLang="en-US" dirty="0"/>
              <a:t>表格 </a:t>
            </a:r>
            <a:r>
              <a:rPr lang="en-US" altLang="zh-TW" dirty="0"/>
              <a:t>C1</a:t>
            </a:r>
            <a:r>
              <a:rPr lang="zh-TW" altLang="en-US" dirty="0"/>
              <a:t>、表格 </a:t>
            </a:r>
            <a:r>
              <a:rPr lang="en-US" altLang="zh-TW" dirty="0"/>
              <a:t>C2)</a:t>
            </a:r>
            <a:r>
              <a:rPr lang="zh-TW" altLang="en-US" dirty="0"/>
              <a:t>。</a:t>
            </a:r>
          </a:p>
        </p:txBody>
      </p:sp>
    </p:spTree>
    <p:extLst>
      <p:ext uri="{BB962C8B-B14F-4D97-AF65-F5344CB8AC3E}">
        <p14:creationId xmlns:p14="http://schemas.microsoft.com/office/powerpoint/2010/main" val="281533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7B5659-E36D-4B94-859A-8EFF3E041A05}"/>
              </a:ext>
            </a:extLst>
          </p:cNvPr>
          <p:cNvSpPr>
            <a:spLocks noGrp="1"/>
          </p:cNvSpPr>
          <p:nvPr>
            <p:ph type="title"/>
          </p:nvPr>
        </p:nvSpPr>
        <p:spPr/>
        <p:txBody>
          <a:bodyPr>
            <a:normAutofit/>
          </a:bodyPr>
          <a:lstStyle/>
          <a:p>
            <a:r>
              <a:rPr lang="zh-TW" altLang="zh-TW" sz="3600" b="1" dirty="0"/>
              <a:t>選擇以</a:t>
            </a:r>
            <a:r>
              <a:rPr lang="zh-TW" altLang="zh-TW" sz="3600" b="1" u="sng" dirty="0"/>
              <a:t>學術研究</a:t>
            </a:r>
            <a:r>
              <a:rPr lang="zh-TW" altLang="zh-TW" sz="3600" b="1" dirty="0"/>
              <a:t>途徑升等者</a:t>
            </a:r>
            <a:endParaRPr lang="zh-TW" altLang="en-US" sz="3600" dirty="0"/>
          </a:p>
        </p:txBody>
      </p:sp>
      <p:sp>
        <p:nvSpPr>
          <p:cNvPr id="3" name="投影片編號版面配置區 2">
            <a:extLst>
              <a:ext uri="{FF2B5EF4-FFF2-40B4-BE49-F238E27FC236}">
                <a16:creationId xmlns:a16="http://schemas.microsoft.com/office/drawing/2014/main" id="{B5E27786-B752-47D0-BB6C-0217F29245FE}"/>
              </a:ext>
            </a:extLst>
          </p:cNvPr>
          <p:cNvSpPr>
            <a:spLocks noGrp="1"/>
          </p:cNvSpPr>
          <p:nvPr>
            <p:ph type="sldNum" sz="quarter" idx="12"/>
          </p:nvPr>
        </p:nvSpPr>
        <p:spPr/>
        <p:txBody>
          <a:bodyPr/>
          <a:lstStyle/>
          <a:p>
            <a:fld id="{7B1EE830-6379-4B2A-BED6-AF0163DE2DB7}" type="slidenum">
              <a:rPr lang="zh-TW" altLang="en-US" smtClean="0"/>
              <a:pPr/>
              <a:t>8</a:t>
            </a:fld>
            <a:endParaRPr lang="zh-TW" altLang="en-US" dirty="0"/>
          </a:p>
        </p:txBody>
      </p:sp>
      <p:sp>
        <p:nvSpPr>
          <p:cNvPr id="4" name="內容版面配置區 3">
            <a:extLst>
              <a:ext uri="{FF2B5EF4-FFF2-40B4-BE49-F238E27FC236}">
                <a16:creationId xmlns:a16="http://schemas.microsoft.com/office/drawing/2014/main" id="{467178C1-4C1A-4489-8A9B-35DB867E93EC}"/>
              </a:ext>
            </a:extLst>
          </p:cNvPr>
          <p:cNvSpPr>
            <a:spLocks noGrp="1"/>
          </p:cNvSpPr>
          <p:nvPr>
            <p:ph sz="quarter" idx="1"/>
          </p:nvPr>
        </p:nvSpPr>
        <p:spPr/>
        <p:txBody>
          <a:bodyPr>
            <a:normAutofit fontScale="77500" lnSpcReduction="20000"/>
          </a:bodyPr>
          <a:lstStyle/>
          <a:p>
            <a:pPr lvl="0"/>
            <a:r>
              <a:rPr lang="zh-TW" altLang="zh-TW" dirty="0"/>
              <a:t>在取得前一等級教師資格後升等起資前</a:t>
            </a:r>
            <a:r>
              <a:rPr lang="en-US" altLang="zh-TW" dirty="0"/>
              <a:t>5</a:t>
            </a:r>
            <a:r>
              <a:rPr lang="zh-TW" altLang="zh-TW" dirty="0"/>
              <a:t>年內，須具下列相關研究表現：</a:t>
            </a:r>
          </a:p>
          <a:p>
            <a:r>
              <a:rPr lang="zh-TW" altLang="zh-TW" b="1" dirty="0">
                <a:solidFill>
                  <a:srgbClr val="C00000"/>
                </a:solidFill>
              </a:rPr>
              <a:t>升等教授</a:t>
            </a:r>
            <a:r>
              <a:rPr lang="zh-TW" altLang="zh-TW" dirty="0"/>
              <a:t>者，須符合下列各項規定之一：</a:t>
            </a:r>
          </a:p>
          <a:p>
            <a:pPr marL="834390" lvl="1" indent="-514350">
              <a:buFont typeface="+mj-lt"/>
              <a:buAutoNum type="arabicPeriod"/>
            </a:pPr>
            <a:r>
              <a:rPr lang="zh-TW" altLang="zh-TW" sz="3100" dirty="0"/>
              <a:t>曾任科技部、中央及地方政府單位、學術機構（國家衛生研究院、各學術性學會等）之計畫主持人或子計畫主持人。</a:t>
            </a:r>
          </a:p>
          <a:p>
            <a:pPr marL="834390" lvl="1" indent="-514350">
              <a:buFont typeface="+mj-lt"/>
              <a:buAutoNum type="arabicPeriod"/>
            </a:pPr>
            <a:r>
              <a:rPr lang="zh-TW" altLang="zh-TW" sz="3100" dirty="0"/>
              <a:t>曾任校（院）內計畫、跨院際計畫及產學合作計畫主持人且總金額達新台幣</a:t>
            </a:r>
            <a:r>
              <a:rPr lang="en-US" altLang="zh-TW" sz="3100" dirty="0"/>
              <a:t>200</a:t>
            </a:r>
            <a:r>
              <a:rPr lang="zh-TW" altLang="zh-TW" sz="3100" dirty="0"/>
              <a:t>萬元以上。</a:t>
            </a:r>
          </a:p>
          <a:p>
            <a:r>
              <a:rPr lang="zh-TW" altLang="zh-TW" b="1" dirty="0">
                <a:solidFill>
                  <a:srgbClr val="C00000"/>
                </a:solidFill>
              </a:rPr>
              <a:t>升等副教授</a:t>
            </a:r>
            <a:r>
              <a:rPr lang="zh-TW" altLang="zh-TW" dirty="0"/>
              <a:t>須在取得前一等級教師資格後且</a:t>
            </a:r>
            <a:r>
              <a:rPr lang="en-US" altLang="zh-TW" dirty="0"/>
              <a:t>5</a:t>
            </a:r>
            <a:r>
              <a:rPr lang="zh-TW" altLang="zh-TW" dirty="0"/>
              <a:t>年內曾獲得科技部、中央及地方政府單位、學術機構（如國家衛生研究院、各學術性學會等）、校（院）內計畫、跨院際計畫、口腔醫學院研究計畫、杏園基金會專題研究計畫</a:t>
            </a:r>
            <a:r>
              <a:rPr lang="en-US" altLang="zh-TW" dirty="0"/>
              <a:t>)</a:t>
            </a:r>
            <a:r>
              <a:rPr lang="zh-TW" altLang="zh-TW" dirty="0"/>
              <a:t>等計畫補助，且擔任計畫之主持人、子計畫主持人。</a:t>
            </a:r>
          </a:p>
          <a:p>
            <a:endParaRPr lang="zh-TW" altLang="en-US" dirty="0"/>
          </a:p>
        </p:txBody>
      </p:sp>
    </p:spTree>
    <p:extLst>
      <p:ext uri="{BB962C8B-B14F-4D97-AF65-F5344CB8AC3E}">
        <p14:creationId xmlns:p14="http://schemas.microsoft.com/office/powerpoint/2010/main" val="273482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92963EA-C3B2-4C60-82FD-E95C747E9A8F}"/>
              </a:ext>
            </a:extLst>
          </p:cNvPr>
          <p:cNvSpPr>
            <a:spLocks noGrp="1"/>
          </p:cNvSpPr>
          <p:nvPr>
            <p:ph type="title"/>
          </p:nvPr>
        </p:nvSpPr>
        <p:spPr>
          <a:xfrm>
            <a:off x="914400" y="274638"/>
            <a:ext cx="7772400" cy="1143000"/>
          </a:xfrm>
        </p:spPr>
        <p:txBody>
          <a:bodyPr>
            <a:noAutofit/>
          </a:bodyPr>
          <a:lstStyle/>
          <a:p>
            <a:r>
              <a:rPr lang="zh-TW" altLang="zh-TW" sz="3600" b="1" dirty="0"/>
              <a:t>選擇以</a:t>
            </a:r>
            <a:r>
              <a:rPr lang="zh-TW" altLang="zh-TW" sz="3600" b="1" u="sng" dirty="0"/>
              <a:t>技術應用</a:t>
            </a:r>
            <a:r>
              <a:rPr lang="zh-TW" altLang="en-US" sz="3600" b="1" u="sng" dirty="0"/>
              <a:t>或</a:t>
            </a:r>
            <a:r>
              <a:rPr lang="zh-TW" altLang="zh-TW" sz="3600" b="1" u="sng" dirty="0"/>
              <a:t>教學實務</a:t>
            </a:r>
            <a:r>
              <a:rPr lang="zh-TW" altLang="zh-TW" sz="3600" b="1" dirty="0"/>
              <a:t>途徑升等者須符合下列各項規定之一：</a:t>
            </a:r>
            <a:endParaRPr lang="zh-TW" altLang="en-US" sz="3600" dirty="0"/>
          </a:p>
        </p:txBody>
      </p:sp>
      <p:sp>
        <p:nvSpPr>
          <p:cNvPr id="3" name="投影片編號版面配置區 2">
            <a:extLst>
              <a:ext uri="{FF2B5EF4-FFF2-40B4-BE49-F238E27FC236}">
                <a16:creationId xmlns:a16="http://schemas.microsoft.com/office/drawing/2014/main" id="{AF723C19-377D-4F4D-91D7-543B058B0DE6}"/>
              </a:ext>
            </a:extLst>
          </p:cNvPr>
          <p:cNvSpPr>
            <a:spLocks noGrp="1"/>
          </p:cNvSpPr>
          <p:nvPr>
            <p:ph type="sldNum" sz="quarter" idx="12"/>
          </p:nvPr>
        </p:nvSpPr>
        <p:spPr/>
        <p:txBody>
          <a:bodyPr/>
          <a:lstStyle/>
          <a:p>
            <a:fld id="{7B1EE830-6379-4B2A-BED6-AF0163DE2DB7}" type="slidenum">
              <a:rPr lang="zh-TW" altLang="en-US" smtClean="0"/>
              <a:pPr/>
              <a:t>9</a:t>
            </a:fld>
            <a:endParaRPr lang="zh-TW" altLang="en-US" dirty="0"/>
          </a:p>
        </p:txBody>
      </p:sp>
      <p:sp>
        <p:nvSpPr>
          <p:cNvPr id="4" name="內容版面配置區 3">
            <a:extLst>
              <a:ext uri="{FF2B5EF4-FFF2-40B4-BE49-F238E27FC236}">
                <a16:creationId xmlns:a16="http://schemas.microsoft.com/office/drawing/2014/main" id="{B9F4F1F6-0ADD-49FC-BD91-65BC3DD8357C}"/>
              </a:ext>
            </a:extLst>
          </p:cNvPr>
          <p:cNvSpPr>
            <a:spLocks noGrp="1"/>
          </p:cNvSpPr>
          <p:nvPr>
            <p:ph sz="quarter" idx="1"/>
          </p:nvPr>
        </p:nvSpPr>
        <p:spPr>
          <a:xfrm>
            <a:off x="683568" y="1700808"/>
            <a:ext cx="8314128" cy="4572000"/>
          </a:xfrm>
        </p:spPr>
        <p:txBody>
          <a:bodyPr>
            <a:noAutofit/>
          </a:bodyPr>
          <a:lstStyle/>
          <a:p>
            <a:pPr marL="457200" indent="-457200">
              <a:buClrTx/>
              <a:buFont typeface="+mj-ea"/>
              <a:buAutoNum type="ea1ChtPeriod"/>
            </a:pPr>
            <a:r>
              <a:rPr lang="zh-TW" altLang="en-US" sz="2400" dirty="0"/>
              <a:t>升等</a:t>
            </a:r>
            <a:r>
              <a:rPr lang="zh-TW" altLang="en-US" sz="2400" b="1" dirty="0">
                <a:solidFill>
                  <a:srgbClr val="C00000"/>
                </a:solidFill>
              </a:rPr>
              <a:t>教授</a:t>
            </a:r>
            <a:r>
              <a:rPr lang="zh-TW" altLang="en-US" sz="2400" dirty="0"/>
              <a:t>者，於取得前一等級教師資格後且申請升等前</a:t>
            </a:r>
            <a:r>
              <a:rPr lang="en-US" altLang="zh-TW" sz="2400" dirty="0"/>
              <a:t>3 </a:t>
            </a:r>
            <a:r>
              <a:rPr lang="zh-TW" altLang="en-US" sz="2400" dirty="0"/>
              <a:t>年內曾獲得產學合作計畫累計金額達 </a:t>
            </a:r>
            <a:r>
              <a:rPr lang="en-US" altLang="zh-TW" sz="2400" dirty="0"/>
              <a:t>100 </a:t>
            </a:r>
            <a:r>
              <a:rPr lang="zh-TW" altLang="en-US" sz="2400" dirty="0"/>
              <a:t>萬元以上。</a:t>
            </a:r>
          </a:p>
          <a:p>
            <a:pPr marL="457200" indent="-457200">
              <a:buClrTx/>
              <a:buFont typeface="+mj-ea"/>
              <a:buAutoNum type="ea1ChtPeriod"/>
            </a:pPr>
            <a:r>
              <a:rPr lang="zh-TW" altLang="en-US" sz="2400" dirty="0"/>
              <a:t>升等</a:t>
            </a:r>
            <a:r>
              <a:rPr lang="zh-TW" altLang="en-US" sz="2400" b="1" dirty="0">
                <a:solidFill>
                  <a:srgbClr val="C00000"/>
                </a:solidFill>
              </a:rPr>
              <a:t>副教授</a:t>
            </a:r>
            <a:r>
              <a:rPr lang="zh-TW" altLang="en-US" sz="2400" dirty="0"/>
              <a:t>者，於取得前一等級教師資格後且申請升等前 </a:t>
            </a:r>
            <a:r>
              <a:rPr lang="en-US" altLang="zh-TW" sz="2400" dirty="0"/>
              <a:t>3 </a:t>
            </a:r>
            <a:r>
              <a:rPr lang="zh-TW" altLang="en-US" sz="2400" dirty="0"/>
              <a:t>年內曾獲得產學合作計畫累計金額達 </a:t>
            </a:r>
            <a:r>
              <a:rPr lang="en-US" altLang="zh-TW" sz="2400" dirty="0"/>
              <a:t>50 </a:t>
            </a:r>
            <a:r>
              <a:rPr lang="zh-TW" altLang="en-US" sz="2400" dirty="0"/>
              <a:t>萬元以上。</a:t>
            </a:r>
          </a:p>
          <a:p>
            <a:pPr marL="457200" indent="-457200">
              <a:buClrTx/>
              <a:buFont typeface="+mj-ea"/>
              <a:buAutoNum type="ea1ChtPeriod"/>
            </a:pPr>
            <a:r>
              <a:rPr lang="zh-TW" altLang="en-US" sz="2400" dirty="0"/>
              <a:t>升等</a:t>
            </a:r>
            <a:r>
              <a:rPr lang="zh-TW" altLang="en-US" sz="2400" b="1" dirty="0">
                <a:solidFill>
                  <a:srgbClr val="C00000"/>
                </a:solidFill>
              </a:rPr>
              <a:t>助理教授</a:t>
            </a:r>
            <a:r>
              <a:rPr lang="zh-TW" altLang="en-US" sz="2400" dirty="0"/>
              <a:t>者，於取得前一等級教師資格後且申請升等前 </a:t>
            </a:r>
            <a:r>
              <a:rPr lang="en-US" altLang="zh-TW" sz="2400" dirty="0"/>
              <a:t>3 </a:t>
            </a:r>
            <a:r>
              <a:rPr lang="zh-TW" altLang="en-US" sz="2400" dirty="0"/>
              <a:t>年內曾獲得產學合作計畫累計金額達 </a:t>
            </a:r>
            <a:r>
              <a:rPr lang="en-US" altLang="zh-TW" sz="2400" dirty="0"/>
              <a:t>20 </a:t>
            </a:r>
            <a:r>
              <a:rPr lang="zh-TW" altLang="en-US" sz="2400" dirty="0"/>
              <a:t>萬元以上。</a:t>
            </a:r>
          </a:p>
          <a:p>
            <a:pPr marL="457200" indent="-457200">
              <a:buClrTx/>
              <a:buFont typeface="+mj-ea"/>
              <a:buAutoNum type="ea1ChtPeriod"/>
            </a:pPr>
            <a:r>
              <a:rPr lang="zh-TW" altLang="en-US" sz="2400" dirty="0"/>
              <a:t>申請升等前 </a:t>
            </a:r>
            <a:r>
              <a:rPr lang="en-US" altLang="zh-TW" sz="2400" dirty="0"/>
              <a:t>3 </a:t>
            </a:r>
            <a:r>
              <a:rPr lang="zh-TW" altLang="en-US" sz="2400" dirty="0"/>
              <a:t>學年內教師曾獲得發明專利且貢獻比占 </a:t>
            </a:r>
            <a:r>
              <a:rPr lang="en-US" altLang="zh-TW" sz="2400" dirty="0"/>
              <a:t>70%(</a:t>
            </a:r>
            <a:r>
              <a:rPr lang="zh-TW" altLang="en-US" sz="2400" dirty="0"/>
              <a:t>含</a:t>
            </a:r>
            <a:r>
              <a:rPr lang="en-US" altLang="zh-TW" sz="2400" dirty="0"/>
              <a:t>)</a:t>
            </a:r>
            <a:r>
              <a:rPr lang="zh-TW" altLang="en-US" sz="2400" dirty="0"/>
              <a:t>以上，或完成技術移轉金額累計達 </a:t>
            </a:r>
            <a:r>
              <a:rPr lang="en-US" altLang="zh-TW" sz="2400" dirty="0"/>
              <a:t>20 </a:t>
            </a:r>
            <a:r>
              <a:rPr lang="zh-TW" altLang="en-US" sz="2400" dirty="0"/>
              <a:t>萬元</a:t>
            </a:r>
            <a:r>
              <a:rPr lang="en-US" altLang="zh-TW" sz="2400" dirty="0"/>
              <a:t>(</a:t>
            </a:r>
            <a:r>
              <a:rPr lang="zh-TW" altLang="en-US" sz="2400" dirty="0"/>
              <a:t>含</a:t>
            </a:r>
            <a:r>
              <a:rPr lang="en-US" altLang="zh-TW" sz="2400" dirty="0"/>
              <a:t>)</a:t>
            </a:r>
            <a:r>
              <a:rPr lang="zh-TW" altLang="en-US" sz="2400" dirty="0"/>
              <a:t>以上。</a:t>
            </a:r>
          </a:p>
          <a:p>
            <a:pPr marL="457200" indent="-457200">
              <a:buClrTx/>
              <a:buFont typeface="+mj-ea"/>
              <a:buAutoNum type="ea1ChtPeriod"/>
            </a:pPr>
            <a:r>
              <a:rPr lang="zh-TW" altLang="en-US" sz="2400" dirty="0"/>
              <a:t>取得前一等級教師資格後且申請升等前 </a:t>
            </a:r>
            <a:r>
              <a:rPr lang="en-US" altLang="zh-TW" sz="2400" dirty="0"/>
              <a:t>3 </a:t>
            </a:r>
            <a:r>
              <a:rPr lang="zh-TW" altLang="en-US" sz="2400" dirty="0"/>
              <a:t>年內教師本人曾參加與專長相符之國際級或全國性競賽獲獎（金、銀、銅牌或前三名或優勝或優等以上）。</a:t>
            </a:r>
          </a:p>
        </p:txBody>
      </p:sp>
    </p:spTree>
    <p:extLst>
      <p:ext uri="{BB962C8B-B14F-4D97-AF65-F5344CB8AC3E}">
        <p14:creationId xmlns:p14="http://schemas.microsoft.com/office/powerpoint/2010/main" val="83143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3578</TotalTime>
  <Words>4166</Words>
  <Application>Microsoft Office PowerPoint</Application>
  <PresentationFormat>如螢幕大小 (4:3)</PresentationFormat>
  <Paragraphs>333</Paragraphs>
  <Slides>39</Slides>
  <Notes>1</Notes>
  <HiddenSlides>0</HiddenSlides>
  <MMClips>0</MMClips>
  <ScaleCrop>false</ScaleCrop>
  <HeadingPairs>
    <vt:vector size="6" baseType="variant">
      <vt:variant>
        <vt:lpstr>使用字型</vt:lpstr>
      </vt:variant>
      <vt:variant>
        <vt:i4>11</vt:i4>
      </vt:variant>
      <vt:variant>
        <vt:lpstr>佈景主題</vt:lpstr>
      </vt:variant>
      <vt:variant>
        <vt:i4>2</vt:i4>
      </vt:variant>
      <vt:variant>
        <vt:lpstr>投影片標題</vt:lpstr>
      </vt:variant>
      <vt:variant>
        <vt:i4>39</vt:i4>
      </vt:variant>
    </vt:vector>
  </HeadingPairs>
  <TitlesOfParts>
    <vt:vector size="52" baseType="lpstr">
      <vt:lpstr>華康新特圓體(P)</vt:lpstr>
      <vt:lpstr>微軟正黑體</vt:lpstr>
      <vt:lpstr>新細明體</vt:lpstr>
      <vt:lpstr>Arial</vt:lpstr>
      <vt:lpstr>Calibri</vt:lpstr>
      <vt:lpstr>Calibri Light</vt:lpstr>
      <vt:lpstr>Franklin Gothic Book</vt:lpstr>
      <vt:lpstr>Perpetua</vt:lpstr>
      <vt:lpstr>Times New Roman</vt:lpstr>
      <vt:lpstr>Wingdings</vt:lpstr>
      <vt:lpstr>Wingdings 2</vt:lpstr>
      <vt:lpstr>公正</vt:lpstr>
      <vt:lpstr>Office 佈景主題</vt:lpstr>
      <vt:lpstr>新版教師聘任與升等法規說明會</vt:lpstr>
      <vt:lpstr>Agenda</vt:lpstr>
      <vt:lpstr>升等及新聘之依據</vt:lpstr>
      <vt:lpstr>升等流程/時程(收件前確認有名額)</vt:lpstr>
      <vt:lpstr>教師多元升等實施辦法(最新版)</vt:lpstr>
      <vt:lpstr>法規修改前後主要變更</vt:lpstr>
      <vt:lpstr>多元升等途徑之定義</vt:lpstr>
      <vt:lpstr>選擇以學術研究途徑升等者</vt:lpstr>
      <vt:lpstr>選擇以技術應用或教學實務途徑升等者須符合下列各項規定之一：</vt:lpstr>
      <vt:lpstr>選擇以技術應用或教學實務途徑升等者須符合下列各項規定之一：</vt:lpstr>
      <vt:lpstr>升等所需文件</vt:lpstr>
      <vt:lpstr>論文計分要求</vt:lpstr>
      <vt:lpstr>主論文</vt:lpstr>
      <vt:lpstr>主論文之認列(三途徑皆可)</vt:lpstr>
      <vt:lpstr>主論文之認列(限技術途徑)</vt:lpstr>
      <vt:lpstr>主論文之認列(限教學途徑)</vt:lpstr>
      <vt:lpstr>主論文認列之上限</vt:lpstr>
      <vt:lpstr>主論文要求(以升教授為例)</vt:lpstr>
      <vt:lpstr>代表著作</vt:lpstr>
      <vt:lpstr>參考著作</vt:lpstr>
      <vt:lpstr>專書著作</vt:lpstr>
      <vt:lpstr>專利</vt:lpstr>
      <vt:lpstr>博士論文</vt:lpstr>
      <vt:lpstr>技術報告</vt:lpstr>
      <vt:lpstr>關於外審意見1</vt:lpstr>
      <vt:lpstr>關於外審意見2</vt:lpstr>
      <vt:lpstr>關於申訴</vt:lpstr>
      <vt:lpstr>專科以上學校辦理以著作送審教師資格查核表</vt:lpstr>
      <vt:lpstr>教師聘任—專任教師</vt:lpstr>
      <vt:lpstr>PowerPoint 簡報</vt:lpstr>
      <vt:lpstr>PowerPoint 簡報</vt:lpstr>
      <vt:lpstr>新聘教師相關表單</vt:lpstr>
      <vt:lpstr>新聘專任教師之名額</vt:lpstr>
      <vt:lpstr>編制外專任教師比率(111.1.30更新)</vt:lpstr>
      <vt:lpstr>新聘專任教師之標準</vt:lpstr>
      <vt:lpstr>教師聘任—兼任教師</vt:lpstr>
      <vt:lpstr>教師聘任—兼任教師</vt:lpstr>
      <vt:lpstr>兼任教師健勞保費用</vt:lpstr>
      <vt:lpstr>感謝聆聽 敬請指正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四攝法</dc:title>
  <dc:creator>Shuling</dc:creator>
  <cp:lastModifiedBy>USER</cp:lastModifiedBy>
  <cp:revision>236</cp:revision>
  <cp:lastPrinted>2023-02-02T02:39:48Z</cp:lastPrinted>
  <dcterms:created xsi:type="dcterms:W3CDTF">2018-02-11T07:56:49Z</dcterms:created>
  <dcterms:modified xsi:type="dcterms:W3CDTF">2023-02-14T06:18:23Z</dcterms:modified>
</cp:coreProperties>
</file>